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3" r:id="rId3"/>
    <p:sldId id="334" r:id="rId4"/>
    <p:sldId id="264" r:id="rId5"/>
    <p:sldId id="265" r:id="rId6"/>
    <p:sldId id="267" r:id="rId7"/>
    <p:sldId id="337" r:id="rId8"/>
    <p:sldId id="281" r:id="rId9"/>
    <p:sldId id="282" r:id="rId10"/>
    <p:sldId id="294" r:id="rId11"/>
    <p:sldId id="303" r:id="rId12"/>
    <p:sldId id="299" r:id="rId13"/>
    <p:sldId id="307" r:id="rId14"/>
    <p:sldId id="283" r:id="rId15"/>
    <p:sldId id="301" r:id="rId16"/>
    <p:sldId id="302" r:id="rId17"/>
    <p:sldId id="308" r:id="rId18"/>
    <p:sldId id="258" r:id="rId19"/>
    <p:sldId id="279" r:id="rId20"/>
    <p:sldId id="289" r:id="rId21"/>
    <p:sldId id="290" r:id="rId22"/>
    <p:sldId id="293" r:id="rId23"/>
    <p:sldId id="288" r:id="rId24"/>
    <p:sldId id="304" r:id="rId25"/>
    <p:sldId id="336" r:id="rId26"/>
    <p:sldId id="297" r:id="rId27"/>
    <p:sldId id="326" r:id="rId28"/>
    <p:sldId id="327" r:id="rId29"/>
    <p:sldId id="328" r:id="rId30"/>
  </p:sldIdLst>
  <p:sldSz cx="9144000" cy="6858000" type="screen4x3"/>
  <p:notesSz cx="6858000" cy="994568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B334"/>
    <a:srgbClr val="FABC3A"/>
    <a:srgbClr val="808080"/>
    <a:srgbClr val="502B42"/>
    <a:srgbClr val="22804C"/>
    <a:srgbClr val="354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0915" autoAdjust="0"/>
  </p:normalViewPr>
  <p:slideViewPr>
    <p:cSldViewPr>
      <p:cViewPr varScale="1">
        <p:scale>
          <a:sx n="45" d="100"/>
          <a:sy n="45" d="100"/>
        </p:scale>
        <p:origin x="-20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60" y="79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3" tIns="45927" rIns="91853" bIns="45927" numCol="1" anchor="t" anchorCtr="0" compatLnSpc="1">
            <a:prstTxWarp prst="textNoShape">
              <a:avLst/>
            </a:prstTxWarp>
          </a:bodyPr>
          <a:lstStyle>
            <a:lvl1pPr defTabSz="91734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3" tIns="45927" rIns="91853" bIns="45927" numCol="1" anchor="t" anchorCtr="0" compatLnSpc="1">
            <a:prstTxWarp prst="textNoShape">
              <a:avLst/>
            </a:prstTxWarp>
          </a:bodyPr>
          <a:lstStyle>
            <a:lvl1pPr algn="r" defTabSz="91734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3" tIns="45927" rIns="91853" bIns="45927" numCol="1" anchor="b" anchorCtr="0" compatLnSpc="1">
            <a:prstTxWarp prst="textNoShape">
              <a:avLst/>
            </a:prstTxWarp>
          </a:bodyPr>
          <a:lstStyle>
            <a:lvl1pPr defTabSz="91734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5625"/>
            <a:ext cx="29733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3" tIns="45927" rIns="91853" bIns="45927" numCol="1" anchor="b" anchorCtr="0" compatLnSpc="1">
            <a:prstTxWarp prst="textNoShape">
              <a:avLst/>
            </a:prstTxWarp>
          </a:bodyPr>
          <a:lstStyle>
            <a:lvl1pPr algn="r" defTabSz="91734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D907BD-AF25-4058-9FC8-395271D944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261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3" tIns="45927" rIns="91853" bIns="45927" numCol="1" anchor="t" anchorCtr="0" compatLnSpc="1">
            <a:prstTxWarp prst="textNoShape">
              <a:avLst/>
            </a:prstTxWarp>
          </a:bodyPr>
          <a:lstStyle>
            <a:lvl1pPr defTabSz="91734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3" tIns="45927" rIns="91853" bIns="45927" numCol="1" anchor="t" anchorCtr="0" compatLnSpc="1">
            <a:prstTxWarp prst="textNoShape">
              <a:avLst/>
            </a:prstTxWarp>
          </a:bodyPr>
          <a:lstStyle>
            <a:lvl1pPr algn="r" defTabSz="91734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724400"/>
            <a:ext cx="49149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3" tIns="45927" rIns="91853" bIns="45927" numCol="1" anchor="b" anchorCtr="0" compatLnSpc="1">
            <a:prstTxWarp prst="textNoShape">
              <a:avLst/>
            </a:prstTxWarp>
          </a:bodyPr>
          <a:lstStyle>
            <a:lvl1pPr defTabSz="91734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5625"/>
            <a:ext cx="29733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3" tIns="45927" rIns="91853" bIns="45927" numCol="1" anchor="b" anchorCtr="0" compatLnSpc="1">
            <a:prstTxWarp prst="textNoShape">
              <a:avLst/>
            </a:prstTxWarp>
          </a:bodyPr>
          <a:lstStyle>
            <a:lvl1pPr algn="r" defTabSz="91734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D73A26-B6E2-4D0C-9F6F-31F6A72134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813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85738" indent="-184150" algn="l" rtl="0" eaLnBrk="0" fontAlgn="base" hangingPunct="0">
      <a:spcBef>
        <a:spcPct val="30000"/>
      </a:spcBef>
      <a:spcAft>
        <a:spcPct val="0"/>
      </a:spcAft>
      <a:buSzPct val="70000"/>
      <a:buFont typeface="Wingdings 3" pitchFamily="18" charset="2"/>
      <a:buChar char="p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92113" indent="-196850" algn="l" rtl="0" eaLnBrk="0" fontAlgn="base" hangingPunct="0">
      <a:spcBef>
        <a:spcPct val="30000"/>
      </a:spcBef>
      <a:spcAft>
        <a:spcPct val="0"/>
      </a:spcAft>
      <a:buSzPct val="70000"/>
      <a:buFont typeface="Wingdings 3" pitchFamily="18" charset="2"/>
      <a:buChar char="p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D8247-7BAE-4F23-8B12-2DE08A7F1457}" type="slidenum">
              <a:rPr lang="en-AU" smtClean="0">
                <a:latin typeface="Arial" pitchFamily="34" charset="0"/>
              </a:rPr>
              <a:pPr>
                <a:defRPr/>
              </a:pPr>
              <a:t>1</a:t>
            </a:fld>
            <a:endParaRPr lang="en-AU" smtClean="0">
              <a:latin typeface="Arial" pitchFamily="34" charset="0"/>
            </a:endParaRPr>
          </a:p>
        </p:txBody>
      </p:sp>
      <p:sp>
        <p:nvSpPr>
          <p:cNvPr id="3379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8E564-2450-4332-8E35-610443410A33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CA118-5AEE-4E52-94BD-158F69AB760F}" type="slidenum">
              <a:rPr lang="en-AU" smtClean="0">
                <a:latin typeface="Arial" pitchFamily="34" charset="0"/>
              </a:rPr>
              <a:pPr>
                <a:defRPr/>
              </a:pPr>
              <a:t>18</a:t>
            </a:fld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sz="1100" smtClean="0">
                <a:latin typeface="Arial" pitchFamily="34" charset="0"/>
              </a:rPr>
              <a:t>6 focus groups, </a:t>
            </a:r>
            <a:r>
              <a:rPr lang="en-AU" smtClean="0">
                <a:latin typeface="Arial" pitchFamily="34" charset="0"/>
              </a:rPr>
              <a:t>conducted over two weeks, formed by common patterns of use of the website = observers, occasional through to frequent participants- minimal variations in age and gender between groups</a:t>
            </a:r>
          </a:p>
          <a:p>
            <a:endParaRPr lang="en-AU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AD39C-5903-40A9-964A-174ECC2D6136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Surprising that success values so clearly aligned with the definition of peer support, especially given this was an online program and the definition developed out of offline ‘in-person’ peer support programs</a:t>
            </a: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Surprising that even though online in fact deeper versions of social and emotional support than in the definition – where the definition discussed people receivign encouragement and empathetic listening; in this study participants described deeper concepts like facilitatign self-reflection; and havign a sesnse fo community</a:t>
            </a: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HIGHLIGHT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CCD81-DCC3-46C0-BA64-1712CA79C0AD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b="1" smtClean="0">
                <a:latin typeface="Arial" pitchFamily="34" charset="0"/>
              </a:rPr>
              <a:t>Despite this proportion having a personal connection to Type 1 diabetes, participants were explicitly asked to answer the survey as a health professional.  Two respondents who answered the entire survey in regards to their personal experience of having diabetes were excluded.</a:t>
            </a:r>
          </a:p>
          <a:p>
            <a:endParaRPr lang="en-AU" b="1" smtClean="0">
              <a:latin typeface="Arial" pitchFamily="34" charset="0"/>
            </a:endParaRPr>
          </a:p>
          <a:p>
            <a:r>
              <a:rPr lang="en-AU" b="1" smtClean="0">
                <a:latin typeface="Arial" pitchFamily="34" charset="0"/>
              </a:rPr>
              <a:t>Success Values for BOTH</a:t>
            </a:r>
          </a:p>
          <a:p>
            <a:pPr>
              <a:buFontTx/>
              <a:buChar char="•"/>
            </a:pPr>
            <a:r>
              <a:rPr lang="en-AU" smtClean="0">
                <a:latin typeface="Arial" pitchFamily="34" charset="0"/>
              </a:rPr>
              <a:t>Referring People with Diabetes to Use the Program</a:t>
            </a:r>
          </a:p>
          <a:p>
            <a:pPr>
              <a:buFontTx/>
              <a:buChar char="•"/>
            </a:pPr>
            <a:r>
              <a:rPr lang="en-AU" smtClean="0">
                <a:latin typeface="Arial" pitchFamily="34" charset="0"/>
              </a:rPr>
              <a:t>Visiting and using the program themselves</a:t>
            </a:r>
          </a:p>
          <a:p>
            <a:endParaRPr lang="en-AU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41046-7981-4101-A366-F20133A96F9E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EEBFA-9386-4BA1-A82D-F5FD50E792B5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E2036-FED7-4F3C-BB5A-03A50C128B53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22CD7-F4A9-404F-86A6-0F6E39C5A2FB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01675"/>
            <a:endParaRPr lang="en-US" smtClean="0">
              <a:latin typeface="Arial" pitchFamily="34" charset="0"/>
            </a:endParaRPr>
          </a:p>
          <a:p>
            <a:pPr defTabSz="701675"/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FC68F-4C5C-478A-9A80-43C6A822E0AE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28E35-798E-4486-94B7-93A11189AAF8}" type="slidenum">
              <a:rPr lang="en-AU"/>
              <a:pPr>
                <a:defRPr/>
              </a:pPr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4AF9D-E49E-4FDE-9328-D663CBC1659C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35896-8E48-4812-A307-F6AAB4D0F110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DB45B-40AC-499B-AB36-C3751832C4C1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1E73A-C306-47ED-BDF8-0F038CE9303A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D8B7B-64B7-4D47-A79B-083202DAC116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44FFFD-54A6-45A1-AA2B-6F35CBD5F383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>
              <a:buFont typeface="Calibri" pitchFamily="34" charset="0"/>
              <a:buAutoNum type="arabicPeriod"/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E0EB0-4F2F-4676-8ED2-B59ADF942E65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925"/>
              </a:spcBef>
              <a:buClr>
                <a:schemeClr val="tx1"/>
              </a:buClr>
            </a:pPr>
            <a:r>
              <a:rPr lang="en-AU" smtClean="0">
                <a:latin typeface="Arial" pitchFamily="34" charset="0"/>
              </a:rPr>
              <a:t>Both focus group data and health professional survey used three stage thematic analysis: immersion &gt; codes &gt; categories </a:t>
            </a:r>
            <a:br>
              <a:rPr lang="en-AU" smtClean="0">
                <a:latin typeface="Arial" pitchFamily="34" charset="0"/>
              </a:rPr>
            </a:br>
            <a:r>
              <a:rPr lang="en-AU" sz="800" smtClean="0">
                <a:latin typeface="Arial" pitchFamily="34" charset="0"/>
              </a:rPr>
              <a:t>(Green et al, 2005)</a:t>
            </a:r>
            <a:endParaRPr lang="en-AU" smtClean="0">
              <a:latin typeface="Arial" pitchFamily="34" charset="0"/>
            </a:endParaRPr>
          </a:p>
          <a:p>
            <a:pPr>
              <a:spcBef>
                <a:spcPts val="925"/>
              </a:spcBef>
              <a:buClr>
                <a:schemeClr val="tx1"/>
              </a:buClr>
              <a:buFontTx/>
              <a:buChar char="•"/>
            </a:pPr>
            <a:r>
              <a:rPr lang="en-AU" smtClean="0">
                <a:latin typeface="Arial" pitchFamily="34" charset="0"/>
              </a:rPr>
              <a:t>Two independent coders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15A19-0E45-49B3-8FCD-69FF76365400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_BannerLow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1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PT_BannerTo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71500" y="5202238"/>
            <a:ext cx="1689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808080"/>
                </a:solidFill>
                <a:latin typeface="Calibri" pitchFamily="34" charset="0"/>
                <a:cs typeface="+mn-cs"/>
              </a:rPr>
              <a:t>PRESENTED BY:</a:t>
            </a:r>
            <a:endParaRPr lang="en-US" dirty="0">
              <a:solidFill>
                <a:srgbClr val="80808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28596" y="2428868"/>
            <a:ext cx="6715172" cy="600075"/>
          </a:xfr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542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28596" y="1643050"/>
            <a:ext cx="6408737" cy="790575"/>
          </a:xfrm>
        </p:spPr>
        <p:txBody>
          <a:bodyPr anchor="b"/>
          <a:lstStyle>
            <a:lvl1pPr algn="l">
              <a:defRPr sz="3800" i="0" baseline="0">
                <a:solidFill>
                  <a:srgbClr val="FABC3A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511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8F27-FE62-4107-9A86-7B1D003AD214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9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188913"/>
            <a:ext cx="18542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188913"/>
            <a:ext cx="54102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87617-B16F-4F7A-A197-FC65E4DF2454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8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69B64-1DE6-4327-A143-E4FDCC679757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0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61E5-91A5-4391-A896-9E93D7387529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0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6322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628775"/>
            <a:ext cx="36322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01A12-BBDF-47CB-AB5D-339827DF7943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1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8FD1-007D-4D9A-8B4B-02BB5CE1C893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9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2538-D7AE-495C-A538-9A0833A715C2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4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65A9-762E-4C37-BC75-BD9DAA0E63D6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4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5F700-9221-4D8A-B72E-1AD8411165B9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0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6CA3-BC14-40C4-93C6-F121919A3C4B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BannerLower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PPT_BannerTop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8"/>
            <a:ext cx="91440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358775"/>
            <a:ext cx="7773987" cy="99853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0" y="1628775"/>
            <a:ext cx="7988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2163" y="6357938"/>
            <a:ext cx="5873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87AE91B-4306-4B18-9387-30F4FED19886}" type="slidenum">
              <a:rPr lang="en-AU"/>
              <a:pPr>
                <a:defRPr/>
              </a:pPr>
              <a:t>‹#›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8B33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8B334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8B334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8B334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8B334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502B4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502B4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502B4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502B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2804C"/>
        </a:buClr>
        <a:buSzPct val="7500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400050" indent="-398463" algn="l" rtl="0" eaLnBrk="0" fontAlgn="base" hangingPunct="0">
        <a:spcBef>
          <a:spcPct val="20000"/>
        </a:spcBef>
        <a:spcAft>
          <a:spcPct val="0"/>
        </a:spcAft>
        <a:buClr>
          <a:srgbClr val="FABC3A"/>
        </a:buClr>
        <a:buSzPct val="110000"/>
        <a:buFont typeface="Arial" pitchFamily="34" charset="0"/>
        <a:buChar char="•"/>
        <a:defRPr sz="2800">
          <a:solidFill>
            <a:srgbClr val="000000"/>
          </a:solidFill>
          <a:latin typeface="+mn-lt"/>
        </a:defRPr>
      </a:lvl2pPr>
      <a:lvl3pPr marL="666750" indent="-265113" algn="l" rtl="0" eaLnBrk="0" fontAlgn="base" hangingPunct="0">
        <a:spcBef>
          <a:spcPct val="20000"/>
        </a:spcBef>
        <a:spcAft>
          <a:spcPct val="0"/>
        </a:spcAft>
        <a:buClr>
          <a:srgbClr val="FABC3A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895350" indent="-227013" algn="l" rtl="0" eaLnBrk="0" fontAlgn="base" hangingPunct="0">
        <a:spcBef>
          <a:spcPct val="20000"/>
        </a:spcBef>
        <a:spcAft>
          <a:spcPct val="0"/>
        </a:spcAft>
        <a:buClr>
          <a:srgbClr val="FABC3A"/>
        </a:buClr>
        <a:buSzPct val="100000"/>
        <a:buFont typeface="Arial" pitchFamily="34" charset="0"/>
        <a:buChar char="•"/>
        <a:defRPr sz="2200">
          <a:solidFill>
            <a:srgbClr val="000000"/>
          </a:solidFill>
          <a:latin typeface="+mn-lt"/>
        </a:defRPr>
      </a:lvl4pPr>
      <a:lvl5pPr marL="1133475" indent="-236538" algn="l" rtl="0" eaLnBrk="0" fontAlgn="base" hangingPunct="0">
        <a:spcBef>
          <a:spcPct val="20000"/>
        </a:spcBef>
        <a:spcAft>
          <a:spcPct val="0"/>
        </a:spcAft>
        <a:buClr>
          <a:srgbClr val="FABC3A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</a:defRPr>
      </a:lvl5pPr>
      <a:lvl6pPr marL="1590675" indent="-236538" algn="l" rtl="0" eaLnBrk="1" fontAlgn="base" hangingPunct="1">
        <a:spcBef>
          <a:spcPct val="20000"/>
        </a:spcBef>
        <a:spcAft>
          <a:spcPct val="0"/>
        </a:spcAft>
        <a:buClr>
          <a:srgbClr val="F8B334"/>
        </a:buClr>
        <a:buSzPct val="65000"/>
        <a:buFont typeface="Wingdings 3" pitchFamily="18" charset="2"/>
        <a:buChar char="u"/>
        <a:defRPr sz="1700">
          <a:solidFill>
            <a:srgbClr val="000000"/>
          </a:solidFill>
          <a:latin typeface="+mn-lt"/>
        </a:defRPr>
      </a:lvl6pPr>
      <a:lvl7pPr marL="2047875" indent="-236538" algn="l" rtl="0" eaLnBrk="1" fontAlgn="base" hangingPunct="1">
        <a:spcBef>
          <a:spcPct val="20000"/>
        </a:spcBef>
        <a:spcAft>
          <a:spcPct val="0"/>
        </a:spcAft>
        <a:buClr>
          <a:srgbClr val="F8B334"/>
        </a:buClr>
        <a:buSzPct val="65000"/>
        <a:buFont typeface="Wingdings 3" pitchFamily="18" charset="2"/>
        <a:buChar char="u"/>
        <a:defRPr sz="1700">
          <a:solidFill>
            <a:srgbClr val="000000"/>
          </a:solidFill>
          <a:latin typeface="+mn-lt"/>
        </a:defRPr>
      </a:lvl7pPr>
      <a:lvl8pPr marL="2505075" indent="-236538" algn="l" rtl="0" eaLnBrk="1" fontAlgn="base" hangingPunct="1">
        <a:spcBef>
          <a:spcPct val="20000"/>
        </a:spcBef>
        <a:spcAft>
          <a:spcPct val="0"/>
        </a:spcAft>
        <a:buClr>
          <a:srgbClr val="F8B334"/>
        </a:buClr>
        <a:buSzPct val="65000"/>
        <a:buFont typeface="Wingdings 3" pitchFamily="18" charset="2"/>
        <a:buChar char="u"/>
        <a:defRPr sz="1700">
          <a:solidFill>
            <a:srgbClr val="000000"/>
          </a:solidFill>
          <a:latin typeface="+mn-lt"/>
        </a:defRPr>
      </a:lvl8pPr>
      <a:lvl9pPr marL="2962275" indent="-236538" algn="l" rtl="0" eaLnBrk="1" fontAlgn="base" hangingPunct="1">
        <a:spcBef>
          <a:spcPct val="20000"/>
        </a:spcBef>
        <a:spcAft>
          <a:spcPct val="0"/>
        </a:spcAft>
        <a:buClr>
          <a:srgbClr val="F8B334"/>
        </a:buClr>
        <a:buSzPct val="65000"/>
        <a:buFont typeface="Wingdings 3" pitchFamily="18" charset="2"/>
        <a:buChar char="u"/>
        <a:defRPr sz="17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849438"/>
            <a:ext cx="7072313" cy="1147762"/>
          </a:xfrm>
        </p:spPr>
        <p:txBody>
          <a:bodyPr/>
          <a:lstStyle/>
          <a:p>
            <a:pPr eaLnBrk="1" hangingPunct="1"/>
            <a:r>
              <a:rPr lang="en-AU" sz="4000" smtClean="0"/>
              <a:t>Evaluation of an online community formed by Australians with type 1 diabetes</a:t>
            </a:r>
            <a:endParaRPr lang="en-US" sz="4000" smtClean="0"/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390525" y="5643563"/>
            <a:ext cx="6896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000000"/>
                </a:solidFill>
                <a:latin typeface="Calibri" pitchFamily="34" charset="0"/>
              </a:rPr>
              <a:t>Kate Gilbert</a:t>
            </a:r>
          </a:p>
          <a:p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AES Conference, Sydney, 31 August 2011</a:t>
            </a:r>
            <a:endParaRPr lang="en-US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1725" y="0"/>
            <a:ext cx="1692275" cy="198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7013" y="485775"/>
            <a:ext cx="7773987" cy="998538"/>
          </a:xfrm>
        </p:spPr>
        <p:txBody>
          <a:bodyPr/>
          <a:lstStyle/>
          <a:p>
            <a:r>
              <a:rPr lang="en-AU" sz="3600" i="1" smtClean="0"/>
              <a:t>Lit Review: </a:t>
            </a:r>
            <a:r>
              <a:rPr lang="en-AU" sz="4000" smtClean="0"/>
              <a:t>Online Research Methods</a:t>
            </a:r>
            <a:endParaRPr lang="en-AU" sz="360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607425" cy="467995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b="1" smtClean="0"/>
              <a:t>Content analysis </a:t>
            </a:r>
            <a:r>
              <a:rPr lang="en-AU" smtClean="0"/>
              <a:t>common </a:t>
            </a:r>
            <a:r>
              <a:rPr lang="en-AU" sz="1800" smtClean="0"/>
              <a:t>(eg. Lasker et al 2005)</a:t>
            </a:r>
            <a:endParaRPr lang="en-AU" smtClean="0"/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b="1" smtClean="0"/>
              <a:t>Reach: </a:t>
            </a:r>
            <a:r>
              <a:rPr lang="en-AU" smtClean="0"/>
              <a:t>“bias in results is too great and too multiplicitous to give value to estimations of the reach” </a:t>
            </a:r>
            <a:r>
              <a:rPr lang="en-AU" sz="1600" smtClean="0"/>
              <a:t>(Burns et al, 2008)</a:t>
            </a: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mtClean="0"/>
              <a:t>Lithium Technologies </a:t>
            </a:r>
            <a:r>
              <a:rPr lang="en-AU" sz="1600" smtClean="0"/>
              <a:t>(2009) </a:t>
            </a:r>
            <a:r>
              <a:rPr lang="en-AU" b="1" smtClean="0"/>
              <a:t>internal health </a:t>
            </a:r>
            <a:r>
              <a:rPr lang="en-AU" smtClean="0"/>
              <a:t>factors</a:t>
            </a:r>
            <a:endParaRPr lang="en-AU" sz="2400" smtClean="0"/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b="1" smtClean="0"/>
              <a:t>Online focus groups.  </a:t>
            </a:r>
            <a:r>
              <a:rPr lang="en-AU" smtClean="0"/>
              <a:t>Benefits: flexibility, time to reflect</a:t>
            </a:r>
            <a:r>
              <a:rPr lang="en-AU" sz="2400" smtClean="0"/>
              <a:t> </a:t>
            </a:r>
            <a:r>
              <a:rPr lang="en-AU" sz="1600" smtClean="0"/>
              <a:t>(Stewart &amp; Williams, 2005; </a:t>
            </a:r>
            <a:r>
              <a:rPr lang="en-AU" sz="1400" smtClean="0"/>
              <a:t>Walston and Lissitz, 2000)</a:t>
            </a: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mtClean="0"/>
              <a:t>Ethical conduct - no consensus </a:t>
            </a:r>
            <a:r>
              <a:rPr lang="en-AU" sz="1600" smtClean="0"/>
              <a:t>(Gaiser and Schreiner, 2009), </a:t>
            </a:r>
            <a:r>
              <a:rPr lang="en-AU" b="1" smtClean="0"/>
              <a:t>observing</a:t>
            </a:r>
            <a:r>
              <a:rPr lang="en-AU" smtClean="0"/>
              <a:t> online activities for research, without informed consent, may be unethical</a:t>
            </a:r>
            <a:r>
              <a:rPr lang="en-AU" sz="2400" smtClean="0"/>
              <a:t> </a:t>
            </a:r>
            <a:r>
              <a:rPr lang="en-AU" sz="1600" smtClean="0"/>
              <a:t>(Lawson, 2004)</a:t>
            </a:r>
            <a:endParaRPr lang="en-AU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A0826-1268-43B5-969C-7A4894185508}" type="slidenum">
              <a:rPr lang="en-AU" smtClean="0"/>
              <a:pPr>
                <a:defRPr/>
              </a:pPr>
              <a:t>10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5575" y="485775"/>
            <a:ext cx="8520113" cy="998538"/>
          </a:xfrm>
        </p:spPr>
        <p:txBody>
          <a:bodyPr/>
          <a:lstStyle/>
          <a:p>
            <a:r>
              <a:rPr lang="en-AU" sz="4000" i="1" smtClean="0"/>
              <a:t>Lit Review: </a:t>
            </a:r>
            <a:r>
              <a:rPr lang="en-AU" sz="4000" smtClean="0"/>
              <a:t>Evaluating Peer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8247062" cy="439261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AU" sz="3200" dirty="0" smtClean="0"/>
              <a:t>WHO </a:t>
            </a:r>
            <a:r>
              <a:rPr lang="en-AU" sz="2000" dirty="0" smtClean="0"/>
              <a:t>(2008)</a:t>
            </a:r>
            <a:r>
              <a:rPr lang="en-AU" sz="3200" dirty="0" smtClean="0"/>
              <a:t>: “peer support programs should be evaluated objectively, and results [be] used to guide further service improvement”</a:t>
            </a:r>
            <a:br>
              <a:rPr lang="en-AU" sz="3200" dirty="0" smtClean="0"/>
            </a:br>
            <a:endParaRPr lang="en-AU" sz="1050" dirty="0" smtClean="0"/>
          </a:p>
          <a:p>
            <a:pPr>
              <a:lnSpc>
                <a:spcPct val="120000"/>
              </a:lnSpc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AU" sz="3200" dirty="0" smtClean="0"/>
              <a:t>Fisher </a:t>
            </a:r>
            <a:r>
              <a:rPr lang="en-AU" sz="2000" dirty="0" smtClean="0"/>
              <a:t>(2010) </a:t>
            </a:r>
            <a:r>
              <a:rPr lang="en-AU" sz="3200" dirty="0" smtClean="0"/>
              <a:t>and </a:t>
            </a:r>
            <a:r>
              <a:rPr lang="en-AU" sz="3200" dirty="0" err="1" smtClean="0"/>
              <a:t>Hawe</a:t>
            </a:r>
            <a:r>
              <a:rPr lang="en-AU" sz="3200" dirty="0" smtClean="0"/>
              <a:t> et al </a:t>
            </a:r>
            <a:r>
              <a:rPr lang="en-AU" sz="2000" dirty="0" smtClean="0"/>
              <a:t>(2008)</a:t>
            </a:r>
            <a:r>
              <a:rPr lang="en-AU" sz="3200" dirty="0" smtClean="0"/>
              <a:t> on complex interventions: </a:t>
            </a:r>
            <a:r>
              <a:rPr lang="en-AU" sz="3200" b="1" i="1" dirty="0" smtClean="0"/>
              <a:t>functions</a:t>
            </a:r>
            <a:r>
              <a:rPr lang="en-AU" sz="3200" dirty="0" smtClean="0"/>
              <a:t> separate from content or specific local </a:t>
            </a:r>
            <a:r>
              <a:rPr lang="en-AU" sz="3200" b="1" i="1" dirty="0" smtClean="0"/>
              <a:t>delivery methods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/>
            </a:pPr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E1F0F-CA53-4FA8-9EA7-086782132828}" type="slidenum">
              <a:rPr lang="en-AU" smtClean="0"/>
              <a:pPr>
                <a:defRPr/>
              </a:pPr>
              <a:t>11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58F04-51FE-466E-9A7E-3705A5FDE867}" type="slidenum">
              <a:rPr lang="en-AU" smtClean="0"/>
              <a:pPr>
                <a:defRPr/>
              </a:pPr>
              <a:t>12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013" y="485775"/>
            <a:ext cx="8089900" cy="998538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AU" sz="4400" b="1" kern="0" dirty="0">
              <a:solidFill>
                <a:srgbClr val="F8B33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288" y="1700213"/>
            <a:ext cx="8462962" cy="46815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22804C"/>
              </a:buClr>
              <a:buSzPct val="75000"/>
              <a:defRPr/>
            </a:pPr>
            <a:endParaRPr lang="en-AU" sz="2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en-AU" sz="28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-36513" y="1700213"/>
            <a:ext cx="849788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AU" sz="4000" dirty="0">
                <a:solidFill>
                  <a:srgbClr val="000000"/>
                </a:solidFill>
                <a:latin typeface="+mn-lt"/>
              </a:rPr>
              <a:t>Developmental perspective 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4000" dirty="0">
                <a:solidFill>
                  <a:srgbClr val="000000"/>
                </a:solidFill>
                <a:latin typeface="+mn-lt"/>
              </a:rPr>
              <a:t>Pluralistic evaluation approach 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4000" dirty="0">
                <a:solidFill>
                  <a:srgbClr val="000000"/>
                </a:solidFill>
                <a:latin typeface="+mn-lt"/>
              </a:rPr>
              <a:t>Prioritised stakeholders' values and sought divergent views.  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4000" dirty="0">
                <a:solidFill>
                  <a:srgbClr val="000000"/>
                </a:solidFill>
                <a:latin typeface="+mn-lt"/>
              </a:rPr>
              <a:t>An internal evaluator was used - resulting ethical issues addressed.</a:t>
            </a:r>
            <a:endParaRPr lang="en-AU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23850" y="549275"/>
            <a:ext cx="5292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4000" b="1">
                <a:solidFill>
                  <a:srgbClr val="F8B334"/>
                </a:solidFill>
              </a:rPr>
              <a:t>Evaluation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 sz="quarter"/>
          </p:nvPr>
        </p:nvSpPr>
        <p:spPr>
          <a:xfrm>
            <a:off x="428625" y="1643063"/>
            <a:ext cx="6408738" cy="1425575"/>
          </a:xfrm>
        </p:spPr>
        <p:txBody>
          <a:bodyPr/>
          <a:lstStyle/>
          <a:p>
            <a:r>
              <a:rPr lang="en-AU" sz="6600" smtClean="0"/>
              <a:t>RESEARCH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56625" y="6357938"/>
            <a:ext cx="587375" cy="252412"/>
          </a:xfrm>
        </p:spPr>
        <p:txBody>
          <a:bodyPr/>
          <a:lstStyle/>
          <a:p>
            <a:pPr>
              <a:defRPr/>
            </a:pPr>
            <a:fld id="{52E887EE-EBC9-4781-9C60-11D6B2B81141}" type="slidenum">
              <a:rPr lang="en-AU" smtClean="0"/>
              <a:pPr>
                <a:defRPr/>
              </a:pPr>
              <a:t>13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1725" y="0"/>
            <a:ext cx="1692275" cy="198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558087" cy="998537"/>
          </a:xfrm>
        </p:spPr>
        <p:txBody>
          <a:bodyPr/>
          <a:lstStyle/>
          <a:p>
            <a:r>
              <a:rPr lang="en-AU" sz="4000" smtClean="0"/>
              <a:t>Methods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46799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200" smtClean="0"/>
              <a:t>Planning and Engagement: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2800" smtClean="0"/>
              <a:t>Ethics approval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2800" smtClean="0"/>
              <a:t>Ethical issues with internal evaluation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200" smtClean="0"/>
              <a:t>Estimating Reach through Website Use Data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200" smtClean="0"/>
              <a:t>Content Analysis - one week snapshot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200" smtClean="0"/>
              <a:t>Online Focus Groups – </a:t>
            </a:r>
            <a:r>
              <a:rPr lang="en-AU" smtClean="0"/>
              <a:t>independent facilitator</a:t>
            </a:r>
            <a:endParaRPr lang="en-AU" sz="3200" smtClean="0"/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200" smtClean="0"/>
              <a:t>Health Professional Survey – </a:t>
            </a:r>
            <a:r>
              <a:rPr lang="en-AU" smtClean="0"/>
              <a:t>online, anonymous</a:t>
            </a:r>
            <a:endParaRPr lang="en-AU" sz="3200" smtClean="0"/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200" smtClean="0"/>
              <a:t>Program Managers Workshop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00000"/>
              <a:buFontTx/>
              <a:buChar char="•"/>
            </a:pP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1AFA-BE4E-4C6D-AD12-7E129D581B02}" type="slidenum">
              <a:rPr lang="en-AU" smtClean="0"/>
              <a:pPr>
                <a:defRPr/>
              </a:pPr>
              <a:t>14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7013" y="1177925"/>
            <a:ext cx="7773987" cy="99853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69950" y="2447925"/>
            <a:ext cx="7988300" cy="46799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2163" y="7177088"/>
            <a:ext cx="587375" cy="252412"/>
          </a:xfrm>
        </p:spPr>
        <p:txBody>
          <a:bodyPr/>
          <a:lstStyle/>
          <a:p>
            <a:pPr>
              <a:defRPr/>
            </a:pPr>
            <a:fld id="{185C4647-9168-42FC-8ABF-B1DE7FEC016A}" type="slidenum">
              <a:rPr lang="en-AU" smtClean="0"/>
              <a:pPr>
                <a:defRPr/>
              </a:pPr>
              <a:t>15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7196" r="4581" b="6670"/>
          <a:stretch>
            <a:fillRect/>
          </a:stretch>
        </p:blipFill>
        <p:spPr bwMode="auto">
          <a:xfrm>
            <a:off x="-107950" y="1152525"/>
            <a:ext cx="94361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42291" r="4581" b="6670"/>
          <a:stretch>
            <a:fillRect/>
          </a:stretch>
        </p:blipFill>
        <p:spPr bwMode="auto">
          <a:xfrm>
            <a:off x="-107950" y="2060575"/>
            <a:ext cx="94361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612775" y="6911975"/>
            <a:ext cx="11522075" cy="620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288" y="404813"/>
            <a:ext cx="7558087" cy="9985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AU" sz="3600" b="1" kern="0" dirty="0">
                <a:solidFill>
                  <a:srgbClr val="F8B334"/>
                </a:solidFill>
                <a:latin typeface="+mj-lt"/>
                <a:ea typeface="+mj-ea"/>
                <a:cs typeface="+mj-cs"/>
              </a:rPr>
              <a:t>Online Focus Group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7BF60-0844-4546-AD77-EDEADF2399DF}" type="slidenum">
              <a:rPr lang="en-AU" smtClean="0"/>
              <a:pPr>
                <a:defRPr/>
              </a:pPr>
              <a:t>16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6196" r="6552" b="6976"/>
          <a:stretch>
            <a:fillRect/>
          </a:stretch>
        </p:blipFill>
        <p:spPr bwMode="auto">
          <a:xfrm>
            <a:off x="314325" y="0"/>
            <a:ext cx="857885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5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6715125" cy="60007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9459" name="Title 4"/>
          <p:cNvSpPr>
            <a:spLocks noGrp="1"/>
          </p:cNvSpPr>
          <p:nvPr>
            <p:ph type="ctrTitle" sz="quarter"/>
          </p:nvPr>
        </p:nvSpPr>
        <p:spPr>
          <a:xfrm>
            <a:off x="428625" y="1917700"/>
            <a:ext cx="6408738" cy="790575"/>
          </a:xfrm>
        </p:spPr>
        <p:txBody>
          <a:bodyPr/>
          <a:lstStyle/>
          <a:p>
            <a:r>
              <a:rPr lang="en-AU" sz="6600" smtClean="0"/>
              <a:t>KEY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56625" y="6357938"/>
            <a:ext cx="587375" cy="252412"/>
          </a:xfrm>
        </p:spPr>
        <p:txBody>
          <a:bodyPr/>
          <a:lstStyle/>
          <a:p>
            <a:pPr>
              <a:defRPr/>
            </a:pPr>
            <a:fld id="{7E8AF44A-77A1-46D1-8AB6-6607664CAFD1}" type="slidenum">
              <a:rPr lang="en-AU" smtClean="0"/>
              <a:pPr>
                <a:defRPr/>
              </a:pPr>
              <a:t>17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1725" y="0"/>
            <a:ext cx="1692275" cy="198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smtClean="0"/>
              <a:t>1.  Reach &amp; Content Analysis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572500" cy="46799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en-AU" sz="3600" smtClean="0"/>
              <a:t>311 active participants </a:t>
            </a:r>
            <a:r>
              <a:rPr lang="en-AU" sz="3200" smtClean="0"/>
              <a:t>in last 6 months </a:t>
            </a:r>
            <a:r>
              <a:rPr lang="en-AU" smtClean="0"/>
              <a:t/>
            </a:r>
            <a:br>
              <a:rPr lang="en-AU" smtClean="0"/>
            </a:br>
            <a:r>
              <a:rPr lang="en-AU" smtClean="0"/>
              <a:t>= only 20% registered members</a:t>
            </a: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en-AU" sz="3600" smtClean="0"/>
              <a:t>Unknown number of ‘observers’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en-AU" sz="3600" smtClean="0"/>
              <a:t>Content analysis:  </a:t>
            </a:r>
            <a:r>
              <a:rPr lang="en-AU" sz="2400" smtClean="0"/>
              <a:t>23 topics discussed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en-AU" sz="3600" smtClean="0"/>
              <a:t>Internal ‘health’ </a:t>
            </a:r>
            <a:r>
              <a:rPr lang="en-AU" sz="2000" smtClean="0"/>
              <a:t>(Lithium Technologies, 2009)</a:t>
            </a:r>
            <a:endParaRPr lang="en-AU" smtClean="0"/>
          </a:p>
          <a:p>
            <a:pPr marL="611188" lvl="2" indent="-142875" eaLnBrk="1" hangingPunct="1">
              <a:spcBef>
                <a:spcPct val="0"/>
              </a:spcBef>
              <a:buClr>
                <a:schemeClr val="tx1"/>
              </a:buClr>
            </a:pPr>
            <a:r>
              <a:rPr lang="en-AU" sz="2800" smtClean="0"/>
              <a:t>Interactivity: </a:t>
            </a:r>
            <a:r>
              <a:rPr lang="en-AU" smtClean="0"/>
              <a:t>15 messages / discussion thread </a:t>
            </a:r>
          </a:p>
          <a:p>
            <a:pPr marL="611188" lvl="2" indent="-142875" eaLnBrk="1" hangingPunct="1">
              <a:spcBef>
                <a:spcPct val="0"/>
              </a:spcBef>
              <a:buClr>
                <a:schemeClr val="tx1"/>
              </a:buClr>
            </a:pPr>
            <a:r>
              <a:rPr lang="en-AU" sz="2800" smtClean="0"/>
              <a:t>Responsiveness: </a:t>
            </a:r>
            <a:r>
              <a:rPr lang="en-AU" smtClean="0"/>
              <a:t>median 1 hour: 14 minutes response time</a:t>
            </a:r>
          </a:p>
          <a:p>
            <a:pPr marL="611188" lvl="2" indent="-142875" eaLnBrk="1" hangingPunct="1">
              <a:spcBef>
                <a:spcPct val="0"/>
              </a:spcBef>
              <a:buClr>
                <a:schemeClr val="tx1"/>
              </a:buClr>
            </a:pPr>
            <a:r>
              <a:rPr lang="en-AU" sz="2600" smtClean="0"/>
              <a:t>New members : </a:t>
            </a:r>
            <a:r>
              <a:rPr lang="en-AU" smtClean="0"/>
              <a:t>11/week : 7 never contributed after 3 months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SzPct val="110000"/>
              <a:buFontTx/>
              <a:buChar char="•"/>
            </a:pPr>
            <a:endParaRPr lang="en-AU" sz="240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0135C-FAD4-4204-9EFA-1B9335E9BC1F}" type="slidenum">
              <a:rPr lang="en-AU" smtClean="0"/>
              <a:pPr>
                <a:defRPr/>
              </a:pPr>
              <a:t>18</a:t>
            </a:fld>
            <a:endParaRPr lang="en-A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7013" y="358775"/>
            <a:ext cx="8345487" cy="998538"/>
          </a:xfrm>
        </p:spPr>
        <p:txBody>
          <a:bodyPr/>
          <a:lstStyle/>
          <a:p>
            <a:r>
              <a:rPr lang="en-AU" sz="4000" smtClean="0"/>
              <a:t>2.  Online Focus Groups</a:t>
            </a:r>
            <a:endParaRPr lang="en-AU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7188" y="1917700"/>
            <a:ext cx="8501062" cy="467995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600" smtClean="0"/>
              <a:t>6 focus groups - over 2 weeks</a:t>
            </a:r>
            <a:endParaRPr lang="en-AU" sz="320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600" smtClean="0"/>
              <a:t>41 participants</a:t>
            </a:r>
          </a:p>
          <a:p>
            <a:pPr lvl="2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2800" smtClean="0"/>
              <a:t>Mean age 37.2 years (range: 22 - 60 years)</a:t>
            </a:r>
          </a:p>
          <a:p>
            <a:pPr lvl="2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2800" smtClean="0"/>
              <a:t>26% male </a:t>
            </a:r>
          </a:p>
          <a:p>
            <a:pPr lvl="2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2800" smtClean="0"/>
              <a:t>Diabetes duration – mean 17.5 years, (1-46 years)</a:t>
            </a:r>
          </a:p>
          <a:p>
            <a:pPr lvl="2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2800" smtClean="0"/>
              <a:t>39 (93%) resided Australia, 2 (5%) UK; 1 (3%) NZ</a:t>
            </a:r>
            <a:r>
              <a:rPr lang="en-AU" smtClean="0"/>
              <a:t>  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n-AU" sz="3600" smtClean="0"/>
              <a:t>Grouped by common patterns of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9BFD8-ABD9-48EB-BA6F-BE48B14A822E}" type="slidenum">
              <a:rPr lang="en-AU" smtClean="0"/>
              <a:pPr>
                <a:defRPr/>
              </a:pPr>
              <a:t>19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The Evaluand: ‘Reality Check’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748712" cy="4679950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altLang="en-GB" sz="3600" smtClean="0"/>
              <a:t>O</a:t>
            </a:r>
            <a:r>
              <a:rPr lang="en-AU" sz="3600" smtClean="0"/>
              <a:t>nline community - Type 1 diabetes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AU" sz="3600" smtClean="0"/>
              <a:t>12 years old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AU" sz="3600" smtClean="0"/>
              <a:t>1,558 registered members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altLang="en-GB" sz="3600" smtClean="0"/>
              <a:t>Accredited by Health on the Net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altLang="en-GB" sz="3600" smtClean="0"/>
              <a:t>Six volunteer moderators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altLang="en-GB" sz="3600" smtClean="0"/>
              <a:t>Rules: share experiences not medical advice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AU" sz="3600" smtClean="0"/>
              <a:t>Peer support program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smtClean="0"/>
              <a:t>2.   Online Focus Groups: Success Values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318500" cy="649287"/>
          </a:xfrm>
        </p:spPr>
        <p:txBody>
          <a:bodyPr/>
          <a:lstStyle/>
          <a:p>
            <a:endParaRPr lang="en-AU" sz="100" b="1" smtClean="0"/>
          </a:p>
          <a:p>
            <a:r>
              <a:rPr lang="en-AU" b="1" smtClean="0"/>
              <a:t>Peer Support definition </a:t>
            </a:r>
            <a:r>
              <a:rPr lang="en-AU" sz="2000" b="1" smtClean="0"/>
              <a:t>(Boothroyd and Fisher, 2010) </a:t>
            </a:r>
          </a:p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CD090-B861-4294-89AC-E1D2AA76CCDB}" type="slidenum">
              <a:rPr lang="en-AU" smtClean="0"/>
              <a:pPr>
                <a:defRPr/>
              </a:pPr>
              <a:t>20</a:t>
            </a:fld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0825" y="2068513"/>
          <a:ext cx="8640763" cy="4754562"/>
        </p:xfrm>
        <a:graphic>
          <a:graphicData uri="http://schemas.openxmlformats.org/drawingml/2006/table">
            <a:tbl>
              <a:tblPr/>
              <a:tblGrid>
                <a:gridCol w="2304256"/>
                <a:gridCol w="2628602"/>
                <a:gridCol w="3707904"/>
              </a:tblGrid>
              <a:tr h="37150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Core component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Lucida Grande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Symbol" pitchFamily="18" charset="2"/>
                        <a:buNone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Subcategories from definition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Lucida Grande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Symbol" pitchFamily="18" charset="2"/>
                        <a:buNone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New </a:t>
                      </a:r>
                      <a:r>
                        <a:rPr kumimoji="0" lang="en-A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subcategorIes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Lucida Grande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</a:tr>
              <a:tr h="1390108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 Acceptability of program delivery features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None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6"/>
                          </a:solidFill>
                          <a:effectLst/>
                          <a:latin typeface="Lucida Grande"/>
                          <a:ea typeface="ヒラギノ角ゴ Pro W3"/>
                          <a:cs typeface="Times New Roman" pitchFamily="18" charset="0"/>
                        </a:rPr>
                        <a:t>Not defined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Sizeable, active and diverse community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Active and effective management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Open access online delivery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Local relevance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5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Peer-led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</a:tr>
              <a:tr h="109735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Assistance in applying diabetes management in daily life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Real life experiences of living with diabetes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Identifying key resources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Lucida Grande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Problem solving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Learning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Symbol" pitchFamily="18" charset="2"/>
                        <a:buChar char=""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Improve management of diabetes 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</a:tr>
              <a:tr h="1524102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 Social and emotional support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Lucida Grande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Empathetic listening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Encouragement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Stay motivated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Coping with social and emotional barriers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Lucida Grande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Feel supported 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Self-reflection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Connection &amp; interaction with peers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Sense of community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Symbol" pitchFamily="18" charset="2"/>
                        <a:buChar char=""/>
                        <a:tabLst>
                          <a:tab pos="180975" algn="l"/>
                        </a:tabLst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Assist others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</a:tr>
              <a:tr h="371500">
                <a:tc gridSpan="2"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 Ongoing , proactive support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Lucida Grande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Lucida Grande"/>
                        <a:buNone/>
                        <a:tabLst>
                          <a:tab pos="180975" algn="l"/>
                        </a:tabLst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 sub-categories 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Lucida Grande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7013" y="358775"/>
            <a:ext cx="7945437" cy="998538"/>
          </a:xfrm>
        </p:spPr>
        <p:txBody>
          <a:bodyPr/>
          <a:lstStyle/>
          <a:p>
            <a:r>
              <a:rPr lang="en-AU" sz="3600" smtClean="0"/>
              <a:t>3.  Health Professional (HP) Survey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675687" cy="46799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AU" sz="2400" b="1" smtClean="0"/>
              <a:t> </a:t>
            </a:r>
            <a:r>
              <a:rPr lang="en-AU" sz="3200" b="1" smtClean="0"/>
              <a:t>81 Respondents </a:t>
            </a:r>
          </a:p>
          <a:p>
            <a:pPr>
              <a:lnSpc>
                <a:spcPct val="120000"/>
              </a:lnSpc>
            </a:pPr>
            <a:r>
              <a:rPr lang="en-AU" sz="3200" smtClean="0"/>
              <a:t>Average age 44 (21-64) years; 5 (19%) male</a:t>
            </a:r>
          </a:p>
          <a:p>
            <a:pPr>
              <a:lnSpc>
                <a:spcPct val="120000"/>
              </a:lnSpc>
            </a:pPr>
            <a:r>
              <a:rPr lang="en-AU" sz="3200" smtClean="0"/>
              <a:t>67 (83%) Australia</a:t>
            </a:r>
          </a:p>
          <a:p>
            <a:pPr>
              <a:lnSpc>
                <a:spcPct val="120000"/>
              </a:lnSpc>
            </a:pPr>
            <a:r>
              <a:rPr lang="en-AU" sz="3200" smtClean="0"/>
              <a:t>34 (42%) rural or regional area</a:t>
            </a:r>
          </a:p>
          <a:p>
            <a:pPr>
              <a:lnSpc>
                <a:spcPct val="120000"/>
              </a:lnSpc>
            </a:pPr>
            <a:r>
              <a:rPr lang="en-AU" sz="3200" smtClean="0"/>
              <a:t>77% nurses</a:t>
            </a:r>
          </a:p>
          <a:p>
            <a:pPr>
              <a:lnSpc>
                <a:spcPct val="120000"/>
              </a:lnSpc>
            </a:pPr>
            <a:r>
              <a:rPr lang="en-AU" sz="3200" smtClean="0"/>
              <a:t>32 </a:t>
            </a:r>
            <a:r>
              <a:rPr lang="en-AU" smtClean="0"/>
              <a:t>(40%) </a:t>
            </a:r>
            <a:r>
              <a:rPr lang="en-AU" sz="3200" smtClean="0"/>
              <a:t>they or immediate family has Type 1 diabetes</a:t>
            </a:r>
          </a:p>
          <a:p>
            <a:pPr>
              <a:lnSpc>
                <a:spcPct val="120000"/>
              </a:lnSpc>
            </a:pPr>
            <a:endParaRPr lang="en-AU" sz="3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B4A73-E92B-47A1-9021-B406304EC645}" type="slidenum">
              <a:rPr lang="en-AU" smtClean="0"/>
              <a:pPr>
                <a:defRPr/>
              </a:pPr>
              <a:t>21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0825" y="1700213"/>
          <a:ext cx="8820150" cy="5154612"/>
        </p:xfrm>
        <a:graphic>
          <a:graphicData uri="http://schemas.openxmlformats.org/drawingml/2006/table">
            <a:tbl>
              <a:tblPr/>
              <a:tblGrid>
                <a:gridCol w="2412630"/>
                <a:gridCol w="2843762"/>
                <a:gridCol w="3563758"/>
              </a:tblGrid>
              <a:tr h="602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Categories 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16300" algn="l"/>
                        </a:tabLst>
                      </a:pPr>
                      <a:r>
                        <a:rPr kumimoji="0" lang="en-A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Subcategories from Definition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Symbol" pitchFamily="18" charset="2"/>
                        <a:buNone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en-A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New subcategories</a:t>
                      </a:r>
                      <a:endParaRPr kumimoji="0" lang="en-A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6"/>
                    </a:solidFill>
                  </a:tcPr>
                </a:tc>
              </a:tr>
              <a:tr h="1249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Acceptability of program delivery features</a:t>
                      </a: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buFont typeface="Arial" pitchFamily="34" charset="0"/>
                        <a:buChar char="•"/>
                      </a:pPr>
                      <a:r>
                        <a:rPr lang="en-A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Intentional/Planned program delivery features </a:t>
                      </a:r>
                      <a:r>
                        <a:rPr lang="en-AU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eg. not</a:t>
                      </a:r>
                      <a:r>
                        <a:rPr lang="en-AU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moderated by health professionals</a:t>
                      </a:r>
                      <a:endParaRPr lang="en-AU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lvl="0" indent="-180000">
                        <a:buFont typeface="Arial" pitchFamily="34" charset="0"/>
                        <a:buChar char="•"/>
                      </a:pPr>
                      <a:r>
                        <a:rPr lang="en-A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Realised program characteristics </a:t>
                      </a:r>
                      <a:r>
                        <a:rPr lang="en-AU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eg. Welcoming &amp; supportive nature of community</a:t>
                      </a:r>
                      <a:endParaRPr lang="en-AU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en-A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 clients groups to whom it is acceptable</a:t>
                      </a:r>
                      <a:endParaRPr lang="en-AU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</a:tr>
              <a:tr h="165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Assistance in applying diabetes management in daily life</a:t>
                      </a: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Others’ experiences of living with diabetes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Problem solving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Source of key resources, information and learning about diabetes</a:t>
                      </a: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Parents/carers gain insight into living with diabetes</a:t>
                      </a:r>
                    </a:p>
                    <a:p>
                      <a:pPr marL="250825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9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Improved clinical management of diabetes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</a:tr>
              <a:tr h="854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Emotional and social support</a:t>
                      </a: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Empathetic listening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Coping with social or emotional barriers</a:t>
                      </a: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Feel supported </a:t>
                      </a:r>
                    </a:p>
                    <a:p>
                      <a:pPr marL="250825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Connection with peers </a:t>
                      </a:r>
                    </a:p>
                    <a:p>
                      <a:pPr marL="250825" marR="0" lvl="0" indent="-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>
                          <a:tab pos="149225" algn="l"/>
                        </a:tabLst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Parents/carers feel supported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</a:tr>
              <a:tr h="396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Linkage to clinical care</a:t>
                      </a: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Lucida Grande"/>
                        <a:buNone/>
                        <a:tabLst>
                          <a:tab pos="180975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Calibri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1"/>
                    </a:solidFill>
                  </a:tcPr>
                </a:tc>
              </a:tr>
              <a:tr h="396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Times New Roman" pitchFamily="18" charset="0"/>
                        </a:rPr>
                        <a:t>Ongoing support</a:t>
                      </a: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77" marR="68577" marT="5397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200"/>
                        <a:buFont typeface="Lucida Grande"/>
                        <a:buChar char="·"/>
                        <a:tabLst>
                          <a:tab pos="180975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56"/>
                        </a:solidFill>
                        <a:effectLst/>
                        <a:latin typeface="Calibri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9"/>
                    </a:solidFill>
                  </a:tcPr>
                </a:tc>
              </a:tr>
            </a:tbl>
          </a:graphicData>
        </a:graphic>
      </p:graphicFrame>
      <p:sp>
        <p:nvSpPr>
          <p:cNvPr id="24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3.   HP Survey :  Success Values for </a:t>
            </a:r>
            <a:r>
              <a:rPr lang="en-AU" u="sng" smtClean="0"/>
              <a:t>People with Diabetes’ Use</a:t>
            </a:r>
            <a:r>
              <a:rPr lang="en-AU" smtClean="0"/>
              <a:t> of the Program</a:t>
            </a:r>
          </a:p>
        </p:txBody>
      </p:sp>
      <p:sp>
        <p:nvSpPr>
          <p:cNvPr id="24609" name="Content Placeholder 2"/>
          <p:cNvSpPr>
            <a:spLocks noGrp="1"/>
          </p:cNvSpPr>
          <p:nvPr>
            <p:ph idx="1"/>
          </p:nvPr>
        </p:nvSpPr>
        <p:spPr>
          <a:xfrm>
            <a:off x="5759450" y="6642100"/>
            <a:ext cx="3384550" cy="431800"/>
          </a:xfrm>
        </p:spPr>
        <p:txBody>
          <a:bodyPr/>
          <a:lstStyle/>
          <a:p>
            <a:r>
              <a:rPr lang="en-AU" sz="2000" b="1" smtClean="0"/>
              <a:t>(Boothroyd and Fisher, 2010) </a:t>
            </a:r>
          </a:p>
          <a:p>
            <a:pPr>
              <a:buFontTx/>
              <a:buChar char="•"/>
            </a:pPr>
            <a:endParaRPr lang="en-AU" sz="2000" smtClean="0"/>
          </a:p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6C5C08-973A-4D5A-BCA3-221299511B3D}" type="slidenum">
              <a:rPr lang="en-AU" smtClean="0"/>
              <a:pPr>
                <a:defRPr/>
              </a:pPr>
              <a:t>22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7025" y="333375"/>
            <a:ext cx="7773988" cy="998538"/>
          </a:xfrm>
        </p:spPr>
        <p:txBody>
          <a:bodyPr/>
          <a:lstStyle/>
          <a:p>
            <a:r>
              <a:rPr lang="en-AU" smtClean="0"/>
              <a:t>3.  HP Survey:  Success Values from </a:t>
            </a:r>
            <a:r>
              <a:rPr lang="en-AU" u="sng" smtClean="0"/>
              <a:t>Own</a:t>
            </a:r>
            <a:r>
              <a:rPr lang="en-AU" smtClean="0"/>
              <a:t> Use of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7DA3E-B582-44B4-A200-9EDC15B7E981}" type="slidenum">
              <a:rPr lang="en-AU" smtClean="0"/>
              <a:pPr>
                <a:defRPr/>
              </a:pPr>
              <a:t>23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750" y="1628775"/>
            <a:ext cx="83185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Clr>
                <a:srgbClr val="22804C"/>
              </a:buClr>
              <a:buSzPct val="75000"/>
              <a:defRPr/>
            </a:pPr>
            <a:r>
              <a:rPr lang="en-AU" sz="3600" b="1" kern="0" dirty="0">
                <a:solidFill>
                  <a:srgbClr val="000000"/>
                </a:solidFill>
                <a:latin typeface="+mn-lt"/>
                <a:cs typeface="+mn-cs"/>
              </a:rPr>
              <a:t>Professional Development</a:t>
            </a:r>
          </a:p>
          <a:p>
            <a:pPr marL="180000" indent="-180000" eaLnBrk="0" hangingPunct="0">
              <a:spcBef>
                <a:spcPts val="3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en-AU" sz="2400" b="1" dirty="0">
                <a:solidFill>
                  <a:srgbClr val="000000"/>
                </a:solidFill>
                <a:latin typeface="+mn-lt"/>
              </a:rPr>
              <a:t>Learning about applying diabetes management plans in daily life</a:t>
            </a:r>
          </a:p>
          <a:p>
            <a:pPr marL="180000" indent="-180000" eaLnBrk="0" hangingPunct="0">
              <a:spcBef>
                <a:spcPts val="3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en-AU" sz="2400" b="1" dirty="0">
                <a:solidFill>
                  <a:srgbClr val="000000"/>
                </a:solidFill>
                <a:latin typeface="+mn-lt"/>
              </a:rPr>
              <a:t>Source of information and learning about diabetes</a:t>
            </a:r>
          </a:p>
          <a:p>
            <a:pPr marL="180000" indent="-180000" eaLnBrk="0" hangingPunct="0">
              <a:spcBef>
                <a:spcPts val="3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en-AU" sz="2400" b="1" dirty="0">
                <a:solidFill>
                  <a:srgbClr val="000000"/>
                </a:solidFill>
                <a:latin typeface="+mn-lt"/>
              </a:rPr>
              <a:t>Reflection and learning to improve practice</a:t>
            </a:r>
          </a:p>
          <a:p>
            <a:pPr marL="180000" indent="-180000" eaLnBrk="0" hangingPunct="0">
              <a:spcBef>
                <a:spcPts val="3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en-AU" sz="2400" b="1" dirty="0">
                <a:solidFill>
                  <a:srgbClr val="000000"/>
                </a:solidFill>
                <a:latin typeface="+mn-lt"/>
              </a:rPr>
              <a:t>Health professionals felt supported</a:t>
            </a:r>
          </a:p>
          <a:p>
            <a:pPr marL="180000" indent="-1800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endParaRPr lang="en-AU" sz="1200" b="1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22804C"/>
              </a:buClr>
              <a:buSzPct val="75000"/>
              <a:defRPr/>
            </a:pPr>
            <a:r>
              <a:rPr lang="en-AU" sz="3200" b="1" i="1" kern="0" dirty="0">
                <a:solidFill>
                  <a:srgbClr val="000000"/>
                </a:solidFill>
                <a:latin typeface="+mn-lt"/>
                <a:cs typeface="+mn-cs"/>
              </a:rPr>
              <a:t>“[Visiting Reality Check] helps me understand what it is like to live with Type 1 diabetes in the real world.  Enhances my knowledge therefore helps me with my clients </a:t>
            </a:r>
            <a:r>
              <a:rPr lang="en-AU" sz="3200" i="1" kern="0" dirty="0">
                <a:solidFill>
                  <a:srgbClr val="000000"/>
                </a:solidFill>
                <a:latin typeface="+mn-lt"/>
                <a:cs typeface="+mn-cs"/>
              </a:rPr>
              <a:t>[sic] </a:t>
            </a:r>
            <a:r>
              <a:rPr lang="en-AU" sz="3200" b="1" i="1" kern="0" dirty="0">
                <a:solidFill>
                  <a:srgbClr val="000000"/>
                </a:solidFill>
                <a:latin typeface="+mn-lt"/>
                <a:cs typeface="+mn-cs"/>
              </a:rPr>
              <a:t>care.” </a:t>
            </a:r>
            <a:r>
              <a:rPr lang="en-AU" sz="2400" b="1" i="1" kern="0" dirty="0">
                <a:solidFill>
                  <a:srgbClr val="000000"/>
                </a:solidFill>
                <a:latin typeface="+mn-lt"/>
                <a:cs typeface="+mn-cs"/>
              </a:rPr>
              <a:t>5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22804C"/>
              </a:buClr>
              <a:buSzPct val="75000"/>
              <a:defRPr/>
            </a:pPr>
            <a:endParaRPr lang="en-AU" sz="3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22804C"/>
              </a:buClr>
              <a:buSzPct val="75000"/>
              <a:defRPr/>
            </a:pPr>
            <a:endParaRPr lang="en-AU" sz="3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22804C"/>
              </a:buClr>
              <a:buSzPct val="75000"/>
              <a:defRPr/>
            </a:pPr>
            <a:endParaRPr lang="en-AU" sz="28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22804C"/>
              </a:buClr>
              <a:buSzPct val="75000"/>
              <a:buFont typeface="Arial" pitchFamily="34" charset="0"/>
              <a:buChar char="•"/>
              <a:defRPr/>
            </a:pPr>
            <a:endParaRPr lang="en-AU" sz="28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22804C"/>
              </a:buClr>
              <a:buSzPct val="75000"/>
              <a:defRPr/>
            </a:pPr>
            <a:endParaRPr lang="en-AU" sz="36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412163" y="6357938"/>
            <a:ext cx="5873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defRPr/>
            </a:pPr>
            <a:fld id="{1C85AE0F-806A-4017-B840-97D003FC3753}" type="slidenum">
              <a:rPr lang="en-AU" sz="1200" b="1">
                <a:solidFill>
                  <a:srgbClr val="000000"/>
                </a:solidFill>
                <a:latin typeface="Calibri" pitchFamily="34" charset="0"/>
                <a:cs typeface="+mn-cs"/>
              </a:rPr>
              <a:pPr algn="ctr">
                <a:defRPr/>
              </a:pPr>
              <a:t>23</a:t>
            </a:fld>
            <a:endParaRPr lang="en-AU" sz="12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389937" cy="4679950"/>
          </a:xfrm>
        </p:spPr>
        <p:txBody>
          <a:bodyPr/>
          <a:lstStyle/>
          <a:p>
            <a:pPr>
              <a:defRPr/>
            </a:pPr>
            <a:r>
              <a:rPr lang="en-AU" sz="4000" b="1" dirty="0" smtClean="0"/>
              <a:t>Consumer Consultation</a:t>
            </a:r>
          </a:p>
          <a:p>
            <a:pPr marL="180000" indent="-1800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AU" b="1" dirty="0" smtClean="0"/>
              <a:t>Access to the consumer perspective </a:t>
            </a:r>
          </a:p>
          <a:p>
            <a:pPr marL="237150" lvl="1" indent="0"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AU" sz="3000" i="1" dirty="0" smtClean="0"/>
              <a:t>“[I visit Reality Check] to increase my awareness and knowledge about issues effecting young adults with type 1 and how they would like these issues to be addressed.” </a:t>
            </a:r>
            <a:r>
              <a:rPr lang="en-AU" sz="2400" i="1" dirty="0" smtClean="0"/>
              <a:t>68</a:t>
            </a:r>
            <a:endParaRPr lang="en-AU" i="1" dirty="0" smtClean="0"/>
          </a:p>
          <a:p>
            <a:pPr marL="180000" indent="-1800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AU" b="1" dirty="0" smtClean="0"/>
              <a:t>Feedback on health services </a:t>
            </a:r>
          </a:p>
          <a:p>
            <a:pPr marL="180000" indent="-1800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AU" sz="3000" i="1" dirty="0" smtClean="0"/>
              <a:t>“[I hope to get out of visiting Reality Check] information about what consumers think/feel about diabetes services” </a:t>
            </a:r>
            <a:r>
              <a:rPr lang="en-AU" sz="2000" i="1" dirty="0" smtClean="0"/>
              <a:t>62</a:t>
            </a:r>
            <a:endParaRPr lang="en-AU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362-9FC4-4CB8-B3D2-CC41785BB1D9}" type="slidenum">
              <a:rPr lang="en-AU" smtClean="0"/>
              <a:pPr>
                <a:defRPr/>
              </a:pPr>
              <a:t>24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7025" y="404813"/>
            <a:ext cx="7773988" cy="9985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AU" sz="3200" b="1" kern="0" dirty="0">
                <a:solidFill>
                  <a:srgbClr val="F8B334"/>
                </a:solidFill>
                <a:latin typeface="+mj-lt"/>
                <a:ea typeface="+mj-ea"/>
                <a:cs typeface="+mj-cs"/>
              </a:rPr>
              <a:t>3.  HP Survey – Success Values from </a:t>
            </a:r>
            <a:r>
              <a:rPr lang="en-AU" sz="3200" b="1" u="sng" kern="0" dirty="0">
                <a:solidFill>
                  <a:srgbClr val="F8B334"/>
                </a:solidFill>
                <a:latin typeface="+mj-lt"/>
                <a:ea typeface="+mj-ea"/>
                <a:cs typeface="+mj-cs"/>
              </a:rPr>
              <a:t>Own</a:t>
            </a:r>
            <a:r>
              <a:rPr lang="en-AU" sz="3200" b="1" kern="0" dirty="0">
                <a:solidFill>
                  <a:srgbClr val="F8B334"/>
                </a:solidFill>
                <a:latin typeface="+mj-lt"/>
                <a:ea typeface="+mj-ea"/>
                <a:cs typeface="+mj-cs"/>
              </a:rPr>
              <a:t> Use of the Program (cont’d)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7013" y="358775"/>
            <a:ext cx="8016875" cy="998538"/>
          </a:xfrm>
        </p:spPr>
        <p:txBody>
          <a:bodyPr/>
          <a:lstStyle/>
          <a:p>
            <a:r>
              <a:rPr lang="en-US" sz="3600" smtClean="0"/>
              <a:t>4.  Health professionals under-estimate the benefits people with diabetes value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35937" cy="4679950"/>
          </a:xfrm>
        </p:spPr>
        <p:txBody>
          <a:bodyPr/>
          <a:lstStyle/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Personal experiences of living with diabetes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Connection &amp; interaction w peers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Identifying key resources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Problem solving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Learning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Improve mgt of diabetes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Empathetic listening 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Cope with social /emotional barriers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r>
              <a:rPr lang="en-AU" dirty="0" smtClean="0"/>
              <a:t>Feel supported</a:t>
            </a:r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endParaRPr lang="en-AU" dirty="0" smtClean="0"/>
          </a:p>
          <a:p>
            <a:pPr>
              <a:buClr>
                <a:schemeClr val="accent4"/>
              </a:buClr>
              <a:buSzPct val="100000"/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401BC-3CFB-49A9-8998-FB72F3A0C130}" type="slidenum">
              <a:rPr lang="en-AU" smtClean="0"/>
              <a:pPr>
                <a:defRPr/>
              </a:pPr>
              <a:t>25</a:t>
            </a:fld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867400" y="2205038"/>
            <a:ext cx="3457575" cy="4308475"/>
            <a:chOff x="5868144" y="2204864"/>
            <a:chExt cx="3456384" cy="4308872"/>
          </a:xfrm>
        </p:grpSpPr>
        <p:sp>
          <p:nvSpPr>
            <p:cNvPr id="5" name="TextBox 4"/>
            <p:cNvSpPr txBox="1"/>
            <p:nvPr/>
          </p:nvSpPr>
          <p:spPr>
            <a:xfrm>
              <a:off x="6049057" y="2204864"/>
              <a:ext cx="3275471" cy="4308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  <a:buClr>
                  <a:schemeClr val="accent4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lang="en-AU" sz="2800" b="1" dirty="0">
                  <a:solidFill>
                    <a:srgbClr val="000000"/>
                  </a:solidFill>
                  <a:latin typeface="+mj-lt"/>
                </a:rPr>
                <a:t> Encouragement</a:t>
              </a:r>
            </a:p>
            <a:p>
              <a:pPr>
                <a:spcBef>
                  <a:spcPts val="1200"/>
                </a:spcBef>
                <a:buClr>
                  <a:schemeClr val="accent4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lang="en-AU" sz="2800" b="1" dirty="0">
                  <a:solidFill>
                    <a:srgbClr val="000000"/>
                  </a:solidFill>
                  <a:latin typeface="+mj-lt"/>
                </a:rPr>
                <a:t> Stay motivated to reach their goals</a:t>
              </a:r>
            </a:p>
            <a:p>
              <a:pPr>
                <a:spcBef>
                  <a:spcPts val="1200"/>
                </a:spcBef>
                <a:buClr>
                  <a:schemeClr val="accent4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lang="en-AU" sz="2800" b="1" dirty="0">
                  <a:solidFill>
                    <a:srgbClr val="000000"/>
                  </a:solidFill>
                  <a:latin typeface="+mj-lt"/>
                </a:rPr>
                <a:t> Self-reflection</a:t>
              </a:r>
            </a:p>
            <a:p>
              <a:pPr>
                <a:spcBef>
                  <a:spcPts val="1200"/>
                </a:spcBef>
                <a:buClr>
                  <a:schemeClr val="accent4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lang="en-AU" sz="2800" b="1" dirty="0">
                  <a:solidFill>
                    <a:srgbClr val="000000"/>
                  </a:solidFill>
                  <a:latin typeface="+mj-lt"/>
                </a:rPr>
                <a:t> Sense of community</a:t>
              </a:r>
            </a:p>
            <a:p>
              <a:pPr>
                <a:spcBef>
                  <a:spcPts val="1200"/>
                </a:spcBef>
                <a:buClr>
                  <a:schemeClr val="accent4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lang="en-AU" sz="2800" b="1" dirty="0">
                  <a:solidFill>
                    <a:srgbClr val="000000"/>
                  </a:solidFill>
                  <a:latin typeface="+mj-lt"/>
                </a:rPr>
                <a:t> Assist others</a:t>
              </a:r>
            </a:p>
            <a:p>
              <a:pPr>
                <a:spcBef>
                  <a:spcPts val="1200"/>
                </a:spcBef>
                <a:buClr>
                  <a:schemeClr val="accent4"/>
                </a:buClr>
                <a:buSzPct val="100000"/>
                <a:buFont typeface="Arial" pitchFamily="34" charset="0"/>
                <a:buChar char="•"/>
                <a:defRPr/>
              </a:pPr>
              <a:endParaRPr lang="en-AU" sz="28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868144" y="2276308"/>
              <a:ext cx="431651" cy="36039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868144" y="2852624"/>
              <a:ext cx="431651" cy="36039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868144" y="5445250"/>
              <a:ext cx="431651" cy="36039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868144" y="4437095"/>
              <a:ext cx="431651" cy="36039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39557" y="3789335"/>
              <a:ext cx="433238" cy="36039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</p:grpSp>
      <p:sp>
        <p:nvSpPr>
          <p:cNvPr id="27654" name="TextBox 11"/>
          <p:cNvSpPr txBox="1">
            <a:spLocks noChangeArrowheads="1"/>
          </p:cNvSpPr>
          <p:nvPr/>
        </p:nvSpPr>
        <p:spPr bwMode="auto">
          <a:xfrm>
            <a:off x="395288" y="6381750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AU" sz="1200"/>
              <a:t>Source: Gilbert, K., (2010) unpublished thesis:  Evaluation of an Online Community formed by People with Type 1 Diabetes, The University of Melbourne.</a:t>
            </a:r>
          </a:p>
          <a:p>
            <a:pPr eaLnBrk="1" hangingPunct="1"/>
            <a:endParaRPr lang="en-A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7013" y="358775"/>
            <a:ext cx="8089900" cy="998538"/>
          </a:xfrm>
        </p:spPr>
        <p:txBody>
          <a:bodyPr/>
          <a:lstStyle/>
          <a:p>
            <a:r>
              <a:rPr lang="en-AU" sz="4000" smtClean="0"/>
              <a:t>Utilisation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424862" cy="4679950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n-AU" sz="4000" smtClean="0"/>
              <a:t>Changed monitoring from reach to ‘internal health’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n-AU" sz="4000" smtClean="0"/>
              <a:t>Success values shaped promotion of the program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n-AU" sz="4000" smtClean="0"/>
              <a:t>Observers -  key stakeholder group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n-AU" sz="4000" smtClean="0"/>
              <a:t>Training and orientation of program managers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endParaRPr lang="en-AU" sz="2000" smtClean="0"/>
          </a:p>
          <a:p>
            <a:pPr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endParaRPr lang="en-AU" sz="4400" smtClean="0"/>
          </a:p>
          <a:p>
            <a:pPr>
              <a:spcBef>
                <a:spcPts val="1200"/>
              </a:spcBef>
            </a:pPr>
            <a:endParaRPr lang="en-AU" sz="5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BCBCA-6135-43A4-9B9C-8693FAB008FD}" type="slidenum">
              <a:rPr lang="en-AU" smtClean="0"/>
              <a:pPr>
                <a:defRPr/>
              </a:pPr>
              <a:t>26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smtClean="0"/>
              <a:t>Implications for Evaluation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24863" cy="4608512"/>
          </a:xfrm>
        </p:spPr>
        <p:txBody>
          <a:bodyPr/>
          <a:lstStyle/>
          <a:p>
            <a:pPr>
              <a:spcBef>
                <a:spcPts val="3000"/>
              </a:spcBef>
              <a:buClr>
                <a:schemeClr val="accent4">
                  <a:lumMod val="90000"/>
                  <a:lumOff val="10000"/>
                </a:schemeClr>
              </a:buClr>
              <a:buFontTx/>
              <a:buChar char="•"/>
              <a:defRPr/>
            </a:pPr>
            <a:r>
              <a:rPr lang="en-AU" sz="3600" dirty="0" smtClean="0"/>
              <a:t>Online research methods, selected and applied judiciously, are an effective way to engage stakeholders of online programs.</a:t>
            </a:r>
          </a:p>
          <a:p>
            <a:pPr>
              <a:spcBef>
                <a:spcPts val="3000"/>
              </a:spcBef>
              <a:buClr>
                <a:schemeClr val="accent4">
                  <a:lumMod val="90000"/>
                  <a:lumOff val="10000"/>
                </a:schemeClr>
              </a:buClr>
              <a:buFontTx/>
              <a:buChar char="•"/>
              <a:defRPr/>
            </a:pPr>
            <a:r>
              <a:rPr lang="en-AU" sz="3600" dirty="0" smtClean="0"/>
              <a:t>Many concepts from 'offline' research, both methods and program functioning and definitions, remain relevant to online programs and their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36B28-0978-4FDC-A988-7DDFAA7D3994}" type="slidenum">
              <a:rPr lang="en-AU" smtClean="0"/>
              <a:pPr>
                <a:defRPr/>
              </a:pPr>
              <a:t>27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smtClean="0"/>
              <a:t>Acknowledgements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4537075" cy="4679950"/>
          </a:xfrm>
        </p:spPr>
        <p:txBody>
          <a:bodyPr/>
          <a:lstStyle/>
          <a:p>
            <a:pPr>
              <a:buFontTx/>
              <a:buChar char="•"/>
            </a:pPr>
            <a:r>
              <a:rPr lang="en-AU" sz="3200" b="1" smtClean="0"/>
              <a:t>All volunteers and members of the Type 1 Diabetes Network, especially:</a:t>
            </a:r>
          </a:p>
          <a:p>
            <a:pPr lvl="2">
              <a:spcBef>
                <a:spcPts val="300"/>
              </a:spcBef>
            </a:pPr>
            <a:r>
              <a:rPr lang="en-AU" sz="2800" smtClean="0"/>
              <a:t>Susan Greenbank</a:t>
            </a:r>
          </a:p>
          <a:p>
            <a:pPr lvl="2">
              <a:spcBef>
                <a:spcPts val="300"/>
              </a:spcBef>
            </a:pPr>
            <a:r>
              <a:rPr lang="en-AU" sz="2800" smtClean="0"/>
              <a:t>Kerry Vinall</a:t>
            </a:r>
          </a:p>
          <a:p>
            <a:pPr lvl="2">
              <a:spcBef>
                <a:spcPts val="300"/>
              </a:spcBef>
            </a:pPr>
            <a:r>
              <a:rPr lang="en-AU" sz="2800" smtClean="0"/>
              <a:t>Natasha Reddrop</a:t>
            </a:r>
          </a:p>
          <a:p>
            <a:pPr lvl="2">
              <a:spcBef>
                <a:spcPts val="300"/>
              </a:spcBef>
            </a:pPr>
            <a:r>
              <a:rPr lang="en-AU" sz="2800" smtClean="0"/>
              <a:t>Colleen Clarke</a:t>
            </a:r>
          </a:p>
          <a:p>
            <a:pPr lvl="2">
              <a:spcBef>
                <a:spcPts val="300"/>
              </a:spcBef>
            </a:pPr>
            <a:r>
              <a:rPr lang="en-AU" sz="2800" smtClean="0"/>
              <a:t>Melinda Seed</a:t>
            </a:r>
            <a:endParaRPr lang="en-AU" sz="3200" smtClean="0"/>
          </a:p>
          <a:p>
            <a:pPr>
              <a:buFontTx/>
              <a:buChar char="•"/>
            </a:pPr>
            <a:endParaRPr lang="en-AU" sz="3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D787B-6A81-475D-8309-4F87B31ABC7D}" type="slidenum">
              <a:rPr lang="en-AU" smtClean="0"/>
              <a:pPr>
                <a:defRPr/>
              </a:pPr>
              <a:t>28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4663" y="2205038"/>
            <a:ext cx="4391025" cy="248602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defRPr/>
            </a:pPr>
            <a:r>
              <a:rPr lang="en-AU" sz="3200" b="1" dirty="0">
                <a:solidFill>
                  <a:srgbClr val="000000"/>
                </a:solidFill>
                <a:latin typeface="+mn-lt"/>
              </a:rPr>
              <a:t>Other key collaborators:</a:t>
            </a:r>
          </a:p>
          <a:p>
            <a:pPr lvl="2">
              <a:spcBef>
                <a:spcPts val="300"/>
              </a:spcBef>
              <a:buClr>
                <a:srgbClr val="FABC3A"/>
              </a:buClr>
              <a:buFont typeface="Arial" pitchFamily="34" charset="0"/>
              <a:buChar char="•"/>
              <a:defRPr/>
            </a:pPr>
            <a:r>
              <a:rPr lang="en-AU" sz="2800" dirty="0">
                <a:solidFill>
                  <a:srgbClr val="000000"/>
                </a:solidFill>
                <a:latin typeface="+mn-lt"/>
              </a:rPr>
              <a:t>  Dr </a:t>
            </a:r>
            <a:r>
              <a:rPr lang="en-AU" sz="2800" dirty="0" err="1">
                <a:solidFill>
                  <a:srgbClr val="000000"/>
                </a:solidFill>
                <a:latin typeface="+mn-lt"/>
              </a:rPr>
              <a:t>Sarity</a:t>
            </a:r>
            <a:r>
              <a:rPr lang="en-AU" sz="2800" dirty="0">
                <a:solidFill>
                  <a:srgbClr val="000000"/>
                </a:solidFill>
                <a:latin typeface="+mn-lt"/>
              </a:rPr>
              <a:t> Dodson</a:t>
            </a:r>
          </a:p>
          <a:p>
            <a:pPr lvl="2">
              <a:spcBef>
                <a:spcPts val="300"/>
              </a:spcBef>
              <a:buClr>
                <a:srgbClr val="FABC3A"/>
              </a:buClr>
              <a:buFont typeface="Arial" pitchFamily="34" charset="0"/>
              <a:buChar char="•"/>
              <a:defRPr/>
            </a:pPr>
            <a:r>
              <a:rPr lang="en-AU" sz="2800" dirty="0">
                <a:solidFill>
                  <a:srgbClr val="000000"/>
                </a:solidFill>
                <a:latin typeface="+mn-lt"/>
              </a:rPr>
              <a:t>  Marie Gill</a:t>
            </a:r>
          </a:p>
          <a:p>
            <a:pPr lvl="2">
              <a:spcBef>
                <a:spcPts val="300"/>
              </a:spcBef>
              <a:buClr>
                <a:srgbClr val="FABC3A"/>
              </a:buClr>
              <a:buFont typeface="Arial" pitchFamily="34" charset="0"/>
              <a:buChar char="•"/>
              <a:defRPr/>
            </a:pPr>
            <a:r>
              <a:rPr lang="en-AU" sz="2800" dirty="0">
                <a:solidFill>
                  <a:srgbClr val="000000"/>
                </a:solidFill>
                <a:latin typeface="+mn-lt"/>
              </a:rPr>
              <a:t>  Rosemary McKenzie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smtClean="0"/>
              <a:t>Sources and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7124D0-D9B6-4557-B029-3584D572F91C}" type="slidenum">
              <a:rPr lang="en-AU" smtClean="0"/>
              <a:pPr>
                <a:defRPr/>
              </a:pPr>
              <a:t>29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9113" y="1700213"/>
            <a:ext cx="60499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lnSpc>
                <a:spcPct val="150000"/>
              </a:lnSpc>
              <a:spcBef>
                <a:spcPts val="1800"/>
              </a:spcBef>
              <a:buClr>
                <a:srgbClr val="22804C"/>
              </a:buClr>
              <a:buSzPct val="75000"/>
              <a:buFont typeface="Monotype Sorts" pitchFamily="2" charset="2"/>
              <a:buNone/>
              <a:defRPr/>
            </a:pPr>
            <a:r>
              <a:rPr lang="en-AU" sz="6600" b="1" kern="0" dirty="0">
                <a:latin typeface="+mn-lt"/>
                <a:cs typeface="+mn-cs"/>
              </a:rPr>
              <a:t>www.d1.org.au</a:t>
            </a:r>
            <a:endParaRPr lang="en-AU" sz="7200" b="1" kern="0" dirty="0">
              <a:latin typeface="+mn-lt"/>
              <a:cs typeface="+mn-cs"/>
            </a:endParaRPr>
          </a:p>
          <a:p>
            <a:pPr marL="342900" indent="-342900" algn="ctr">
              <a:lnSpc>
                <a:spcPct val="150000"/>
              </a:lnSpc>
              <a:spcBef>
                <a:spcPts val="1800"/>
              </a:spcBef>
              <a:buClr>
                <a:srgbClr val="22804C"/>
              </a:buClr>
              <a:buSzPct val="75000"/>
              <a:buFont typeface="Monotype Sorts" pitchFamily="2" charset="2"/>
              <a:buNone/>
              <a:defRPr/>
            </a:pPr>
            <a:endParaRPr lang="en-AU" sz="5400" b="1" kern="0" dirty="0">
              <a:latin typeface="+mn-lt"/>
              <a:cs typeface="+mn-cs"/>
            </a:endParaRPr>
          </a:p>
        </p:txBody>
      </p:sp>
      <p:pic>
        <p:nvPicPr>
          <p:cNvPr id="31749" name="Picture 6" descr="T1DN-logo-RGB_Horizo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23749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3644900"/>
            <a:ext cx="83518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ts val="1800"/>
              </a:spcBef>
              <a:buClr>
                <a:srgbClr val="22804C"/>
              </a:buClr>
              <a:buSzPct val="75000"/>
              <a:buFont typeface="Monotype Sorts" pitchFamily="2" charset="2"/>
              <a:buNone/>
              <a:defRPr/>
            </a:pPr>
            <a:r>
              <a:rPr lang="en-AU" sz="5400" b="1" kern="0" dirty="0">
                <a:latin typeface="+mn-lt"/>
                <a:cs typeface="+mn-cs"/>
              </a:rPr>
              <a:t>or</a:t>
            </a:r>
          </a:p>
          <a:p>
            <a:pPr marL="342900" indent="-342900" algn="ctr">
              <a:spcBef>
                <a:spcPts val="1800"/>
              </a:spcBef>
              <a:buClr>
                <a:srgbClr val="22804C"/>
              </a:buClr>
              <a:buSzPct val="75000"/>
              <a:buFont typeface="Monotype Sorts" pitchFamily="2" charset="2"/>
              <a:buNone/>
              <a:defRPr/>
            </a:pPr>
            <a:r>
              <a:rPr lang="en-AU" sz="5400" b="1" kern="0" dirty="0">
                <a:latin typeface="+mn-lt"/>
                <a:cs typeface="+mn-cs"/>
              </a:rPr>
              <a:t>kategilbert@bigpond.com</a:t>
            </a:r>
          </a:p>
          <a:p>
            <a:pPr marL="342900" indent="-342900" algn="ctr">
              <a:spcBef>
                <a:spcPts val="1800"/>
              </a:spcBef>
              <a:buClr>
                <a:srgbClr val="22804C"/>
              </a:buClr>
              <a:buSzPct val="75000"/>
              <a:buFont typeface="Monotype Sorts" pitchFamily="2" charset="2"/>
              <a:buNone/>
              <a:defRPr/>
            </a:pPr>
            <a:endParaRPr lang="en-AU" sz="40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Type 1 Diabetes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53425" cy="4679950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3600" smtClean="0"/>
              <a:t>Neither preventable nor curable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3600" smtClean="0"/>
              <a:t>Ca</a:t>
            </a:r>
            <a:r>
              <a:rPr lang="en-GB" sz="3600" smtClean="0"/>
              <a:t>n occur at any age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AU" sz="3600" smtClean="0"/>
              <a:t>Complex daily management </a:t>
            </a:r>
            <a:r>
              <a:rPr lang="en-GB" altLang="en-GB" sz="3600" smtClean="0"/>
              <a:t>by patient includes:</a:t>
            </a:r>
          </a:p>
          <a:p>
            <a:pPr lvl="3" eaLnBrk="1" hangingPunct="1">
              <a:spcBef>
                <a:spcPct val="0"/>
              </a:spcBef>
              <a:buClr>
                <a:schemeClr val="tx1"/>
              </a:buClr>
              <a:buFontTx/>
              <a:buChar char="o"/>
            </a:pPr>
            <a:r>
              <a:rPr lang="en-GB" altLang="en-GB" sz="3100" smtClean="0"/>
              <a:t> calculating and adjusting insulin doses</a:t>
            </a:r>
          </a:p>
          <a:p>
            <a:pPr lvl="3" eaLnBrk="1" hangingPunct="1">
              <a:spcBef>
                <a:spcPct val="0"/>
              </a:spcBef>
              <a:buClr>
                <a:schemeClr val="tx1"/>
              </a:buClr>
              <a:buFontTx/>
              <a:buChar char="o"/>
            </a:pPr>
            <a:r>
              <a:rPr lang="en-GB" altLang="en-GB" sz="3100" smtClean="0"/>
              <a:t> testing blood glucose levels</a:t>
            </a:r>
          </a:p>
          <a:p>
            <a:pPr lvl="3" eaLnBrk="1" hangingPunct="1">
              <a:spcBef>
                <a:spcPct val="0"/>
              </a:spcBef>
              <a:buClr>
                <a:schemeClr val="tx1"/>
              </a:buClr>
              <a:buFontTx/>
              <a:buChar char="o"/>
            </a:pPr>
            <a:r>
              <a:rPr lang="en-GB" altLang="en-GB" sz="3100" smtClean="0"/>
              <a:t> treating hypoglycaemic events</a:t>
            </a:r>
            <a:r>
              <a:rPr lang="en-AU" sz="3100" smtClean="0"/>
              <a:t> </a:t>
            </a:r>
          </a:p>
          <a:p>
            <a:pPr lvl="3" eaLnBrk="1" hangingPunct="1">
              <a:spcBef>
                <a:spcPct val="0"/>
              </a:spcBef>
              <a:buClr>
                <a:schemeClr val="tx1"/>
              </a:buClr>
              <a:buFontTx/>
              <a:buChar char="o"/>
            </a:pPr>
            <a:r>
              <a:rPr lang="en-AU" sz="3100" smtClean="0"/>
              <a:t> administering insulin injections</a:t>
            </a:r>
            <a:r>
              <a:rPr lang="en-GB" altLang="en-GB" sz="3100" smtClean="0"/>
              <a:t> </a:t>
            </a:r>
          </a:p>
          <a:p>
            <a:pPr lvl="3" eaLnBrk="1" hangingPunct="1">
              <a:spcBef>
                <a:spcPct val="0"/>
              </a:spcBef>
              <a:buClr>
                <a:schemeClr val="tx1"/>
              </a:buClr>
              <a:buFontTx/>
              <a:buChar char="o"/>
            </a:pPr>
            <a:r>
              <a:rPr lang="en-GB" altLang="en-GB" sz="3100" smtClean="0"/>
              <a:t> counting carbohydrate content of all food</a:t>
            </a:r>
            <a:endParaRPr lang="en-GB" sz="3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5936" r="24823" b="6250"/>
          <a:stretch>
            <a:fillRect/>
          </a:stretch>
        </p:blipFill>
        <p:spPr bwMode="auto">
          <a:xfrm>
            <a:off x="-71438" y="-71438"/>
            <a:ext cx="9215438" cy="73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5600" y="2924175"/>
            <a:ext cx="865188" cy="424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7740650" y="3068638"/>
            <a:ext cx="4318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740650" y="3500438"/>
            <a:ext cx="4318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7667625" y="3933825"/>
            <a:ext cx="433388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740650" y="4292600"/>
            <a:ext cx="4318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740650" y="4652963"/>
            <a:ext cx="4318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7596188" y="5084763"/>
            <a:ext cx="647700" cy="144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7667625" y="5445125"/>
            <a:ext cx="433388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7380288" y="5876925"/>
            <a:ext cx="1152525" cy="144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7667625" y="6237288"/>
            <a:ext cx="433388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7524750" y="6642100"/>
            <a:ext cx="935038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7740650" y="7029450"/>
            <a:ext cx="431800" cy="287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7188" y="0"/>
            <a:ext cx="10501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8295" r="3217" b="2444"/>
          <a:stretch>
            <a:fillRect/>
          </a:stretch>
        </p:blipFill>
        <p:spPr bwMode="auto">
          <a:xfrm>
            <a:off x="-142875" y="500063"/>
            <a:ext cx="93583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52513"/>
            <a:ext cx="4318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0" y="3933825"/>
            <a:ext cx="4318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0" y="5229225"/>
            <a:ext cx="4318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57188" y="0"/>
            <a:ext cx="105013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7876" r="5305" b="3320"/>
          <a:stretch>
            <a:fillRect/>
          </a:stretch>
        </p:blipFill>
        <p:spPr bwMode="auto">
          <a:xfrm>
            <a:off x="1000125" y="0"/>
            <a:ext cx="71437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2AB21-D4AA-4088-9106-BE4161CE5DE2}" type="slidenum">
              <a:rPr lang="en-AU" smtClean="0"/>
              <a:pPr>
                <a:defRPr/>
              </a:pPr>
              <a:t>7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73238"/>
            <a:ext cx="8675688" cy="4338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Bef>
                <a:spcPts val="600"/>
              </a:spcBef>
              <a:defRPr/>
            </a:pPr>
            <a:r>
              <a:rPr lang="en-AU" sz="3200" dirty="0">
                <a:solidFill>
                  <a:srgbClr val="000000"/>
                </a:solidFill>
              </a:rPr>
              <a:t>1.  Provide </a:t>
            </a:r>
            <a:r>
              <a:rPr lang="en-AU" sz="3200" b="1" dirty="0">
                <a:solidFill>
                  <a:srgbClr val="000000"/>
                </a:solidFill>
              </a:rPr>
              <a:t>information to the managers of the program </a:t>
            </a:r>
            <a:r>
              <a:rPr lang="en-AU" sz="3200" dirty="0">
                <a:solidFill>
                  <a:srgbClr val="000000"/>
                </a:solidFill>
              </a:rPr>
              <a:t>to assist them improve it, increase its reach and understand what key stakeholders most value about it</a:t>
            </a:r>
            <a:br>
              <a:rPr lang="en-AU" sz="3200" dirty="0">
                <a:solidFill>
                  <a:srgbClr val="000000"/>
                </a:solidFill>
              </a:rPr>
            </a:br>
            <a:r>
              <a:rPr lang="en-AU" sz="1400" dirty="0">
                <a:solidFill>
                  <a:srgbClr val="000000"/>
                </a:solidFill>
              </a:rPr>
              <a:t/>
            </a:r>
            <a:br>
              <a:rPr lang="en-AU" sz="1400" dirty="0">
                <a:solidFill>
                  <a:srgbClr val="000000"/>
                </a:solidFill>
              </a:rPr>
            </a:br>
            <a:r>
              <a:rPr lang="en-AU" sz="3200" b="1" dirty="0">
                <a:solidFill>
                  <a:srgbClr val="000000"/>
                </a:solidFill>
              </a:rPr>
              <a:t>2.  Contribute to the growing field of peer support research </a:t>
            </a:r>
            <a:r>
              <a:rPr lang="en-AU" sz="3200" dirty="0">
                <a:solidFill>
                  <a:srgbClr val="000000"/>
                </a:solidFill>
              </a:rPr>
              <a:t>experiences from this long-standing, peer-led and self-sustaining program</a:t>
            </a:r>
            <a:endParaRPr lang="en-AU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7013" y="485775"/>
            <a:ext cx="8089900" cy="998538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AU" sz="4400" b="1" kern="0" dirty="0">
                <a:solidFill>
                  <a:srgbClr val="F8B334"/>
                </a:solidFill>
                <a:latin typeface="+mj-lt"/>
                <a:ea typeface="+mj-ea"/>
                <a:cs typeface="+mj-cs"/>
              </a:rPr>
              <a:t>Evaluation Objectives</a:t>
            </a:r>
            <a:endParaRPr lang="en-AU" sz="4000" b="1" kern="0" dirty="0">
              <a:solidFill>
                <a:srgbClr val="F8B33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7013" y="485775"/>
            <a:ext cx="8089900" cy="998538"/>
          </a:xfrm>
        </p:spPr>
        <p:txBody>
          <a:bodyPr/>
          <a:lstStyle/>
          <a:p>
            <a:r>
              <a:rPr lang="en-AU" sz="4000" i="1" smtClean="0"/>
              <a:t>Literature Review: </a:t>
            </a:r>
            <a:r>
              <a:rPr lang="en-AU" sz="4000" smtClean="0"/>
              <a:t>Peer Support</a:t>
            </a:r>
            <a:endParaRPr lang="en-AU" sz="360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3850" y="3357563"/>
            <a:ext cx="8534400" cy="3500437"/>
          </a:xfrm>
        </p:spPr>
        <p:txBody>
          <a:bodyPr/>
          <a:lstStyle/>
          <a:p>
            <a:pPr>
              <a:defRPr/>
            </a:pPr>
            <a:r>
              <a:rPr lang="en-AU" sz="2400" b="1" dirty="0" smtClean="0"/>
              <a:t>Four ‘core functions’ of peer support: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AU" sz="2000" dirty="0" smtClean="0"/>
              <a:t>Assistance in applying disease management in daily life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AU" sz="2000" dirty="0" smtClean="0"/>
              <a:t>Emotional and social support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AU" sz="2000" dirty="0" smtClean="0"/>
              <a:t>Linkage to clinical care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AU" sz="2000" dirty="0" smtClean="0"/>
              <a:t>Ongoing  and proactive support (</a:t>
            </a:r>
            <a:r>
              <a:rPr lang="en-AU" sz="2000" dirty="0" err="1" smtClean="0"/>
              <a:t>Boothroyd</a:t>
            </a:r>
            <a:r>
              <a:rPr lang="en-AU" sz="2000" dirty="0" smtClean="0"/>
              <a:t> &amp; Fisher, 2010)</a:t>
            </a:r>
          </a:p>
          <a:p>
            <a:pPr>
              <a:buClr>
                <a:schemeClr val="tx1"/>
              </a:buClr>
              <a:defRPr/>
            </a:pPr>
            <a:endParaRPr lang="en-AU" sz="1400" dirty="0" smtClean="0"/>
          </a:p>
          <a:p>
            <a:pPr marL="0" indent="0">
              <a:buClr>
                <a:schemeClr val="tx1"/>
              </a:buClr>
              <a:defRPr/>
            </a:pPr>
            <a:r>
              <a:rPr lang="en-AU" sz="2400" b="1" dirty="0" smtClean="0"/>
              <a:t>Benefits</a:t>
            </a:r>
            <a:r>
              <a:rPr lang="en-AU" sz="2400" dirty="0" smtClean="0"/>
              <a:t> include clinical improvements </a:t>
            </a:r>
            <a:r>
              <a:rPr lang="en-AU" sz="1800" dirty="0" smtClean="0"/>
              <a:t>(</a:t>
            </a:r>
            <a:r>
              <a:rPr lang="en-AU" sz="1800" dirty="0" err="1" smtClean="0"/>
              <a:t>Heisler</a:t>
            </a:r>
            <a:r>
              <a:rPr lang="en-AU" sz="1800" dirty="0" smtClean="0"/>
              <a:t>, 2006; WHO, 2008)</a:t>
            </a:r>
            <a:r>
              <a:rPr lang="en-AU" sz="2400" dirty="0" smtClean="0"/>
              <a:t>, promoting complex health behaviours </a:t>
            </a:r>
            <a:r>
              <a:rPr lang="en-AU" sz="1800" dirty="0" smtClean="0"/>
              <a:t>(</a:t>
            </a:r>
            <a:r>
              <a:rPr lang="en-AU" sz="1800" dirty="0" err="1" smtClean="0"/>
              <a:t>Elstad</a:t>
            </a:r>
            <a:r>
              <a:rPr lang="en-AU" sz="1800" dirty="0" smtClean="0"/>
              <a:t>, 2010)</a:t>
            </a:r>
          </a:p>
          <a:p>
            <a:pPr>
              <a:defRPr/>
            </a:pPr>
            <a:endParaRPr lang="en-AU" sz="2000" dirty="0" smtClean="0"/>
          </a:p>
          <a:p>
            <a:pPr>
              <a:buClr>
                <a:schemeClr val="tx1"/>
              </a:buClr>
              <a:defRPr/>
            </a:pPr>
            <a:endParaRPr lang="en-AU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F769F-266A-4435-812A-5EC9F1D529A1}" type="slidenum">
              <a:rPr lang="en-AU" smtClean="0"/>
              <a:pPr>
                <a:defRPr/>
              </a:pPr>
              <a:t>8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245" name="Picture 1" descr="Problem-Action di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62658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7164388" y="2708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(Fisher,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7013" y="485775"/>
            <a:ext cx="8161337" cy="998538"/>
          </a:xfrm>
        </p:spPr>
        <p:txBody>
          <a:bodyPr/>
          <a:lstStyle/>
          <a:p>
            <a:r>
              <a:rPr lang="en-AU" sz="3600" i="1" smtClean="0"/>
              <a:t>Literature Review: </a:t>
            </a:r>
            <a:r>
              <a:rPr lang="en-AU" sz="4000" smtClean="0"/>
              <a:t>Evaluation Approach</a:t>
            </a:r>
            <a:endParaRPr lang="en-AU" sz="360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389937" cy="4176713"/>
          </a:xfrm>
        </p:spPr>
        <p:txBody>
          <a:bodyPr/>
          <a:lstStyle/>
          <a:p>
            <a:pPr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3600" smtClean="0"/>
              <a:t>Developmental perspective</a:t>
            </a:r>
          </a:p>
          <a:p>
            <a:pPr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3600" smtClean="0"/>
              <a:t>Pluralistic Approach</a:t>
            </a:r>
          </a:p>
          <a:p>
            <a:pPr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3600" smtClean="0"/>
              <a:t>Value Explication –  Success Values </a:t>
            </a:r>
            <a:r>
              <a:rPr lang="en-AU" sz="2400" smtClean="0"/>
              <a:t>(Øvretveit)</a:t>
            </a:r>
          </a:p>
          <a:p>
            <a:pPr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3600" smtClean="0"/>
              <a:t>Internal evaluator – Owen’s </a:t>
            </a:r>
            <a:r>
              <a:rPr lang="en-AU" sz="2400" smtClean="0"/>
              <a:t>(2006)</a:t>
            </a:r>
            <a:r>
              <a:rPr lang="en-AU" sz="3600" smtClean="0"/>
              <a:t> guidelines</a:t>
            </a:r>
          </a:p>
          <a:p>
            <a:pPr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AU" sz="3600" smtClean="0"/>
          </a:p>
          <a:p>
            <a:pPr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AU" sz="3600" smtClean="0"/>
          </a:p>
          <a:p>
            <a:pPr>
              <a:spcBef>
                <a:spcPts val="2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AU" sz="3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80B7-B1C3-4A0A-B615-2FF41384D8E4}" type="slidenum">
              <a:rPr lang="en-AU" smtClean="0"/>
              <a:pPr>
                <a:defRPr/>
              </a:pPr>
              <a:t>9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ype1 PPTemplate CORP [VR1]_9-10-09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Type1 PPTemplate CORP [VR1]_9-10-09</Template>
  <TotalTime>2666</TotalTime>
  <Words>1377</Words>
  <Application>Microsoft Office PowerPoint</Application>
  <PresentationFormat>On-screen Show (4:3)</PresentationFormat>
  <Paragraphs>253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Wingdings 3</vt:lpstr>
      <vt:lpstr>Wingdings</vt:lpstr>
      <vt:lpstr>Lucida Grande</vt:lpstr>
      <vt:lpstr>ヒラギノ角ゴ Pro W3</vt:lpstr>
      <vt:lpstr>Times New Roman</vt:lpstr>
      <vt:lpstr>Symbol</vt:lpstr>
      <vt:lpstr>Monotype Sorts</vt:lpstr>
      <vt:lpstr>Type1 PPTemplate CORP [VR1]_9-10-09</vt:lpstr>
      <vt:lpstr>Evaluation of an online community formed by Australians with type 1 diabetes</vt:lpstr>
      <vt:lpstr>The Evaluand: ‘Reality Check’</vt:lpstr>
      <vt:lpstr>Type 1 Diabetes</vt:lpstr>
      <vt:lpstr>PowerPoint Presentation</vt:lpstr>
      <vt:lpstr>PowerPoint Presentation</vt:lpstr>
      <vt:lpstr>PowerPoint Presentation</vt:lpstr>
      <vt:lpstr>PowerPoint Presentation</vt:lpstr>
      <vt:lpstr>Literature Review: Peer Support</vt:lpstr>
      <vt:lpstr>Literature Review: Evaluation Approach</vt:lpstr>
      <vt:lpstr>Lit Review: Online Research Methods</vt:lpstr>
      <vt:lpstr>Lit Review: Evaluating Peer Support</vt:lpstr>
      <vt:lpstr>PowerPoint Presentation</vt:lpstr>
      <vt:lpstr>RESEARCH METHODS</vt:lpstr>
      <vt:lpstr>Methods</vt:lpstr>
      <vt:lpstr>PowerPoint Presentation</vt:lpstr>
      <vt:lpstr>PowerPoint Presentation</vt:lpstr>
      <vt:lpstr>KEY FINDINGS</vt:lpstr>
      <vt:lpstr>1.  Reach &amp; Content Analysis</vt:lpstr>
      <vt:lpstr>2.  Online Focus Groups</vt:lpstr>
      <vt:lpstr>2.   Online Focus Groups: Success Values</vt:lpstr>
      <vt:lpstr>3.  Health Professional (HP) Survey</vt:lpstr>
      <vt:lpstr>3.   HP Survey :  Success Values for People with Diabetes’ Use of the Program</vt:lpstr>
      <vt:lpstr>3.  HP Survey:  Success Values from Own Use of the Program</vt:lpstr>
      <vt:lpstr>PowerPoint Presentation</vt:lpstr>
      <vt:lpstr>4.  Health professionals under-estimate the benefits people with diabetes value</vt:lpstr>
      <vt:lpstr>Utilisation</vt:lpstr>
      <vt:lpstr>Implications for Evaluation</vt:lpstr>
      <vt:lpstr>Acknowledgements</vt:lpstr>
      <vt:lpstr>Sources and more information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</dc:creator>
  <cp:lastModifiedBy>arinex</cp:lastModifiedBy>
  <cp:revision>184</cp:revision>
  <dcterms:created xsi:type="dcterms:W3CDTF">2010-04-27T05:35:57Z</dcterms:created>
  <dcterms:modified xsi:type="dcterms:W3CDTF">2011-08-31T01:08:48Z</dcterms:modified>
</cp:coreProperties>
</file>